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8" d="100"/>
          <a:sy n="68" d="100"/>
        </p:scale>
        <p:origin x="-1434" y="1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82AE778-485E-4D4D-87AF-907A30778917}" type="datetimeFigureOut">
              <a:rPr lang="en-GB" smtClean="0"/>
              <a:pPr/>
              <a:t>19/01/2020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F6E01D-61FA-487B-9949-B97AE3B6AE7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2AE778-485E-4D4D-87AF-907A30778917}" type="datetimeFigureOut">
              <a:rPr lang="en-GB" smtClean="0"/>
              <a:pPr/>
              <a:t>19/01/2020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F6E01D-61FA-487B-9949-B97AE3B6AE7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age result for what is the equator ks2"/>
          <p:cNvPicPr>
            <a:picLocks noChangeAspect="1" noChangeArrowheads="1"/>
          </p:cNvPicPr>
          <p:nvPr/>
        </p:nvPicPr>
        <p:blipFill>
          <a:blip r:embed="rId2" cstate="print"/>
          <a:srcRect/>
          <a:stretch>
            <a:fillRect/>
          </a:stretch>
        </p:blipFill>
        <p:spPr bwMode="auto">
          <a:xfrm>
            <a:off x="2771800" y="1484784"/>
            <a:ext cx="3311464" cy="1666210"/>
          </a:xfrm>
          <a:prstGeom prst="rect">
            <a:avLst/>
          </a:prstGeom>
          <a:noFill/>
        </p:spPr>
      </p:pic>
      <p:sp>
        <p:nvSpPr>
          <p:cNvPr id="4" name="Rectangle 3"/>
          <p:cNvSpPr/>
          <p:nvPr/>
        </p:nvSpPr>
        <p:spPr>
          <a:xfrm>
            <a:off x="539552" y="0"/>
            <a:ext cx="7992888" cy="1107996"/>
          </a:xfrm>
          <a:prstGeom prst="rect">
            <a:avLst/>
          </a:prstGeom>
          <a:noFill/>
        </p:spPr>
        <p:txBody>
          <a:bodyPr wrap="square" lIns="91440" tIns="45720" rIns="91440" bIns="45720">
            <a:spAutoFit/>
          </a:bodyPr>
          <a:lstStyle/>
          <a:p>
            <a:pPr algn="ctr"/>
            <a:r>
              <a:rPr lang="en-US" sz="66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Our Changing Earth</a:t>
            </a:r>
            <a:endParaRPr lang="en-US" sz="6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6" name="TextBox 5"/>
          <p:cNvSpPr txBox="1"/>
          <p:nvPr/>
        </p:nvSpPr>
        <p:spPr>
          <a:xfrm>
            <a:off x="2483768" y="908720"/>
            <a:ext cx="4248472" cy="646331"/>
          </a:xfrm>
          <a:prstGeom prst="rect">
            <a:avLst/>
          </a:prstGeom>
          <a:noFill/>
        </p:spPr>
        <p:txBody>
          <a:bodyPr wrap="square" rtlCol="0">
            <a:spAutoFit/>
          </a:bodyPr>
          <a:lstStyle/>
          <a:p>
            <a:pPr algn="ctr"/>
            <a:r>
              <a:rPr lang="en-GB" sz="3600" u="sng" dirty="0" smtClean="0">
                <a:latin typeface="Sassoon Primary Infant" pitchFamily="2" charset="0"/>
              </a:rPr>
              <a:t>Year 6 </a:t>
            </a:r>
            <a:r>
              <a:rPr lang="en-GB" sz="3600" u="sng" dirty="0" smtClean="0">
                <a:latin typeface="Sassoon Primary Infant" pitchFamily="2" charset="0"/>
              </a:rPr>
              <a:t>Spring</a:t>
            </a:r>
            <a:r>
              <a:rPr lang="en-GB" sz="3600" u="sng" dirty="0" smtClean="0">
                <a:latin typeface="Sassoon Primary Infant" pitchFamily="2" charset="0"/>
              </a:rPr>
              <a:t> </a:t>
            </a:r>
            <a:r>
              <a:rPr lang="en-GB" sz="3600" u="sng" dirty="0" smtClean="0">
                <a:latin typeface="Sassoon Primary Infant" pitchFamily="2" charset="0"/>
              </a:rPr>
              <a:t>Term</a:t>
            </a:r>
            <a:r>
              <a:rPr lang="en-GB" sz="3600" u="sng" dirty="0" smtClean="0"/>
              <a:t>.</a:t>
            </a:r>
            <a:endParaRPr lang="en-GB" sz="3600" u="sng" dirty="0"/>
          </a:p>
        </p:txBody>
      </p:sp>
      <p:sp>
        <p:nvSpPr>
          <p:cNvPr id="12" name="Rectangle 11"/>
          <p:cNvSpPr/>
          <p:nvPr/>
        </p:nvSpPr>
        <p:spPr>
          <a:xfrm>
            <a:off x="6012160" y="1484784"/>
            <a:ext cx="3131840" cy="1815882"/>
          </a:xfrm>
          <a:prstGeom prst="rect">
            <a:avLst/>
          </a:prstGeom>
        </p:spPr>
        <p:txBody>
          <a:bodyPr wrap="square">
            <a:spAutoFit/>
          </a:bodyPr>
          <a:lstStyle/>
          <a:p>
            <a:r>
              <a:rPr lang="en-GB" sz="1400" dirty="0" smtClean="0">
                <a:latin typeface="Sassoon Primary Infant" pitchFamily="2" charset="0"/>
              </a:rPr>
              <a:t>The Equator is an imaginary circle around Earth. It divides Earth into two equal parts: </a:t>
            </a:r>
            <a:r>
              <a:rPr lang="en-GB" sz="1400" dirty="0" smtClean="0">
                <a:latin typeface="Sassoon Primary Infant" pitchFamily="2" charset="0"/>
              </a:rPr>
              <a:t>the Northern Hemisphere and the Southern Hemisphere. </a:t>
            </a:r>
            <a:r>
              <a:rPr lang="en-GB" sz="1400" dirty="0" smtClean="0">
                <a:latin typeface="Sassoon Primary Infant" pitchFamily="2" charset="0"/>
              </a:rPr>
              <a:t>The distance around the Equator is about 24,900 miles (40,000 </a:t>
            </a:r>
            <a:r>
              <a:rPr lang="en-GB" sz="1400" dirty="0" smtClean="0">
                <a:latin typeface="Sassoon Primary Infant" pitchFamily="2" charset="0"/>
              </a:rPr>
              <a:t>kilometres). </a:t>
            </a:r>
            <a:r>
              <a:rPr lang="en-GB" sz="1400" dirty="0" smtClean="0">
                <a:latin typeface="Sassoon Primary Infant" pitchFamily="2" charset="0"/>
              </a:rPr>
              <a:t>The Equator appears on maps and globes.</a:t>
            </a:r>
            <a:endParaRPr lang="en-GB" sz="1400" dirty="0">
              <a:latin typeface="Sassoon Primary Infant" pitchFamily="2" charset="0"/>
            </a:endParaRPr>
          </a:p>
        </p:txBody>
      </p:sp>
      <p:sp>
        <p:nvSpPr>
          <p:cNvPr id="13" name="TextBox 12"/>
          <p:cNvSpPr txBox="1"/>
          <p:nvPr/>
        </p:nvSpPr>
        <p:spPr>
          <a:xfrm>
            <a:off x="0" y="1340768"/>
            <a:ext cx="3131840" cy="2031325"/>
          </a:xfrm>
          <a:prstGeom prst="rect">
            <a:avLst/>
          </a:prstGeom>
          <a:noFill/>
        </p:spPr>
        <p:txBody>
          <a:bodyPr wrap="square" rtlCol="0">
            <a:spAutoFit/>
          </a:bodyPr>
          <a:lstStyle/>
          <a:p>
            <a:r>
              <a:rPr lang="en-GB" sz="1400" dirty="0" smtClean="0">
                <a:latin typeface="Sassoon Primary Infant" pitchFamily="2" charset="0"/>
              </a:rPr>
              <a:t>There are 7 continents on Earth: Asia, Africa, North and South America, Antarctica, Europe and Australasia. </a:t>
            </a:r>
          </a:p>
          <a:p>
            <a:endParaRPr lang="en-GB" sz="1400" dirty="0" smtClean="0">
              <a:latin typeface="Sassoon Primary Infant" pitchFamily="2" charset="0"/>
            </a:endParaRPr>
          </a:p>
          <a:p>
            <a:r>
              <a:rPr lang="en-GB" sz="1400" dirty="0" smtClean="0">
                <a:latin typeface="Sassoon Primary Infant" pitchFamily="2" charset="0"/>
              </a:rPr>
              <a:t>A country’s physical geography – </a:t>
            </a:r>
          </a:p>
          <a:p>
            <a:r>
              <a:rPr lang="en-GB" sz="1400" dirty="0" smtClean="0">
                <a:latin typeface="Sassoon Primary Infant" pitchFamily="2" charset="0"/>
              </a:rPr>
              <a:t>where it is in the world geographically - determines its climate; its vegetation; its types of settlements; its land use and  its economic activity. </a:t>
            </a:r>
            <a:endParaRPr lang="en-GB" sz="1400" dirty="0">
              <a:latin typeface="Sassoon Primary Infant" pitchFamily="2" charset="0"/>
            </a:endParaRPr>
          </a:p>
        </p:txBody>
      </p:sp>
      <p:sp>
        <p:nvSpPr>
          <p:cNvPr id="14" name="Rectangle 13"/>
          <p:cNvSpPr/>
          <p:nvPr/>
        </p:nvSpPr>
        <p:spPr>
          <a:xfrm>
            <a:off x="4788024" y="5473005"/>
            <a:ext cx="4355976" cy="1384995"/>
          </a:xfrm>
          <a:prstGeom prst="rect">
            <a:avLst/>
          </a:prstGeom>
        </p:spPr>
        <p:txBody>
          <a:bodyPr wrap="square">
            <a:spAutoFit/>
          </a:bodyPr>
          <a:lstStyle/>
          <a:p>
            <a:r>
              <a:rPr lang="en-GB" sz="1400" dirty="0" smtClean="0">
                <a:latin typeface="Sassoon Primary Infant" pitchFamily="2" charset="0"/>
              </a:rPr>
              <a:t>Earthquakes happen when two large pieces of the Earth's crust suddenly slip. This causes shock waves to shake the surface of the Earth in the form of an earthquake. Where do earthquakes happen? Earthquakes usually occur on the edges of large sections of the Earth's crust called tectonic plates.</a:t>
            </a:r>
            <a:endParaRPr lang="en-GB" sz="1400" dirty="0">
              <a:latin typeface="Sassoon Primary Infant" pitchFamily="2" charset="0"/>
            </a:endParaRPr>
          </a:p>
        </p:txBody>
      </p:sp>
      <p:pic>
        <p:nvPicPr>
          <p:cNvPr id="2054" name="Picture 6" descr="Image result for how are earthquakes created ks2"/>
          <p:cNvPicPr>
            <a:picLocks noChangeAspect="1" noChangeArrowheads="1"/>
          </p:cNvPicPr>
          <p:nvPr/>
        </p:nvPicPr>
        <p:blipFill>
          <a:blip r:embed="rId3" cstate="print"/>
          <a:srcRect/>
          <a:stretch>
            <a:fillRect/>
          </a:stretch>
        </p:blipFill>
        <p:spPr bwMode="auto">
          <a:xfrm>
            <a:off x="5580112" y="3284984"/>
            <a:ext cx="3347864" cy="2146536"/>
          </a:xfrm>
          <a:prstGeom prst="rect">
            <a:avLst/>
          </a:prstGeom>
          <a:noFill/>
        </p:spPr>
      </p:pic>
      <p:sp>
        <p:nvSpPr>
          <p:cNvPr id="15" name="Rectangle 14"/>
          <p:cNvSpPr/>
          <p:nvPr/>
        </p:nvSpPr>
        <p:spPr>
          <a:xfrm>
            <a:off x="0" y="3356992"/>
            <a:ext cx="5436096" cy="1169551"/>
          </a:xfrm>
          <a:prstGeom prst="rect">
            <a:avLst/>
          </a:prstGeom>
        </p:spPr>
        <p:txBody>
          <a:bodyPr wrap="square">
            <a:spAutoFit/>
          </a:bodyPr>
          <a:lstStyle/>
          <a:p>
            <a:r>
              <a:rPr lang="en-GB" sz="1400" dirty="0" smtClean="0">
                <a:latin typeface="Sassoon Primary Infant" pitchFamily="2" charset="0"/>
              </a:rPr>
              <a:t>Volcanoes are formed when magma at the centre of the Earth pushes its way upwards through the Earth through a long shaft. When the magma travels through the Earth's crust and reaches the Earth's surface, it cools and hardens into a pile of rock. Many volcanoes are mountains as a result of this process.</a:t>
            </a:r>
            <a:endParaRPr lang="en-GB" sz="1400" dirty="0">
              <a:latin typeface="Sassoon Primary Infant" pitchFamily="2" charset="0"/>
            </a:endParaRPr>
          </a:p>
        </p:txBody>
      </p:sp>
      <p:pic>
        <p:nvPicPr>
          <p:cNvPr id="2056" name="Picture 8" descr="Image result for how are volcanoes created ks2"/>
          <p:cNvPicPr>
            <a:picLocks noChangeAspect="1" noChangeArrowheads="1"/>
          </p:cNvPicPr>
          <p:nvPr/>
        </p:nvPicPr>
        <p:blipFill>
          <a:blip r:embed="rId4" cstate="print"/>
          <a:srcRect/>
          <a:stretch>
            <a:fillRect/>
          </a:stretch>
        </p:blipFill>
        <p:spPr bwMode="auto">
          <a:xfrm>
            <a:off x="1979712" y="4293096"/>
            <a:ext cx="2592288" cy="1370249"/>
          </a:xfrm>
          <a:prstGeom prst="rect">
            <a:avLst/>
          </a:prstGeom>
          <a:noFill/>
        </p:spPr>
      </p:pic>
      <p:sp>
        <p:nvSpPr>
          <p:cNvPr id="17" name="Rectangle 16"/>
          <p:cNvSpPr/>
          <p:nvPr/>
        </p:nvSpPr>
        <p:spPr>
          <a:xfrm>
            <a:off x="0" y="5688449"/>
            <a:ext cx="4788024" cy="1169551"/>
          </a:xfrm>
          <a:prstGeom prst="rect">
            <a:avLst/>
          </a:prstGeom>
        </p:spPr>
        <p:txBody>
          <a:bodyPr wrap="square">
            <a:spAutoFit/>
          </a:bodyPr>
          <a:lstStyle/>
          <a:p>
            <a:r>
              <a:rPr lang="en-GB" sz="1400" dirty="0" smtClean="0">
                <a:latin typeface="Sassoon Primary Infant" pitchFamily="2" charset="0"/>
              </a:rPr>
              <a:t>There are about 20 known </a:t>
            </a:r>
            <a:r>
              <a:rPr lang="en-GB" sz="1400" dirty="0" smtClean="0">
                <a:latin typeface="Sassoon Primary Infant" pitchFamily="2" charset="0"/>
              </a:rPr>
              <a:t>super volcanoes</a:t>
            </a:r>
            <a:r>
              <a:rPr lang="en-GB" sz="1400" dirty="0" smtClean="0">
                <a:latin typeface="Sassoon Primary Infant" pitchFamily="2" charset="0"/>
              </a:rPr>
              <a:t> on Earth - including Lake Toba in Indonesia, Lake </a:t>
            </a:r>
            <a:r>
              <a:rPr lang="en-GB" sz="1400" dirty="0" err="1" smtClean="0">
                <a:latin typeface="Sassoon Primary Infant" pitchFamily="2" charset="0"/>
              </a:rPr>
              <a:t>Taupo</a:t>
            </a:r>
            <a:r>
              <a:rPr lang="en-GB" sz="1400" dirty="0" smtClean="0">
                <a:latin typeface="Sassoon Primary Infant" pitchFamily="2" charset="0"/>
              </a:rPr>
              <a:t> in New Zealand, and the somewhat smaller </a:t>
            </a:r>
            <a:r>
              <a:rPr lang="en-GB" sz="1400" dirty="0" err="1" smtClean="0">
                <a:latin typeface="Sassoon Primary Infant" pitchFamily="2" charset="0"/>
              </a:rPr>
              <a:t>Phlegraean</a:t>
            </a:r>
            <a:r>
              <a:rPr lang="en-GB" sz="1400" dirty="0" smtClean="0">
                <a:latin typeface="Sassoon Primary Infant" pitchFamily="2" charset="0"/>
              </a:rPr>
              <a:t> Fields near Naples, Italy. Super-eruptions occur rarely - only once every 100,000 years on average.</a:t>
            </a:r>
            <a:endParaRPr lang="en-GB" sz="1400" dirty="0">
              <a:latin typeface="Sassoon Primary Infant" pitchFamily="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236296" y="2204864"/>
            <a:ext cx="1440160" cy="307777"/>
          </a:xfrm>
          <a:prstGeom prst="rect">
            <a:avLst/>
          </a:prstGeom>
          <a:noFill/>
        </p:spPr>
        <p:txBody>
          <a:bodyPr wrap="square" rtlCol="0">
            <a:spAutoFit/>
          </a:bodyPr>
          <a:lstStyle/>
          <a:p>
            <a:endParaRPr lang="en-GB" sz="1400" dirty="0">
              <a:latin typeface="Sassoon Primary Infant" pitchFamily="2" charset="0"/>
            </a:endParaRPr>
          </a:p>
        </p:txBody>
      </p:sp>
      <p:sp>
        <p:nvSpPr>
          <p:cNvPr id="9" name="TextBox 8"/>
          <p:cNvSpPr txBox="1"/>
          <p:nvPr/>
        </p:nvSpPr>
        <p:spPr>
          <a:xfrm>
            <a:off x="251520" y="3140968"/>
            <a:ext cx="3312368" cy="461665"/>
          </a:xfrm>
          <a:prstGeom prst="rect">
            <a:avLst/>
          </a:prstGeom>
          <a:noFill/>
        </p:spPr>
        <p:txBody>
          <a:bodyPr wrap="square" rtlCol="0">
            <a:spAutoFit/>
          </a:bodyPr>
          <a:lstStyle/>
          <a:p>
            <a:r>
              <a:rPr lang="en-GB" sz="2400" b="1" u="sng" dirty="0" smtClean="0">
                <a:latin typeface="Sassoon Primary Infant" pitchFamily="2" charset="0"/>
              </a:rPr>
              <a:t>Important Vocabulary</a:t>
            </a:r>
            <a:endParaRPr lang="en-GB" sz="2400" b="1" u="sng" dirty="0">
              <a:latin typeface="Sassoon Primary Infant" pitchFamily="2" charset="0"/>
            </a:endParaRPr>
          </a:p>
        </p:txBody>
      </p:sp>
      <p:graphicFrame>
        <p:nvGraphicFramePr>
          <p:cNvPr id="10" name="Table 9"/>
          <p:cNvGraphicFramePr>
            <a:graphicFrameLocks noGrp="1"/>
          </p:cNvGraphicFramePr>
          <p:nvPr/>
        </p:nvGraphicFramePr>
        <p:xfrm>
          <a:off x="0" y="3645024"/>
          <a:ext cx="4283969" cy="2926080"/>
        </p:xfrm>
        <a:graphic>
          <a:graphicData uri="http://schemas.openxmlformats.org/drawingml/2006/table">
            <a:tbl>
              <a:tblPr firstRow="1" bandRow="1">
                <a:tableStyleId>{5940675A-B579-460E-94D1-54222C63F5DA}</a:tableStyleId>
              </a:tblPr>
              <a:tblGrid>
                <a:gridCol w="1043608"/>
                <a:gridCol w="936104"/>
                <a:gridCol w="940118"/>
                <a:gridCol w="1364139"/>
              </a:tblGrid>
              <a:tr h="346328">
                <a:tc>
                  <a:txBody>
                    <a:bodyPr/>
                    <a:lstStyle/>
                    <a:p>
                      <a:r>
                        <a:rPr lang="en-GB" sz="1200" dirty="0" smtClean="0"/>
                        <a:t>Continents</a:t>
                      </a:r>
                      <a:endParaRPr lang="en-GB" sz="1200" dirty="0"/>
                    </a:p>
                  </a:txBody>
                  <a:tcPr/>
                </a:tc>
                <a:tc>
                  <a:txBody>
                    <a:bodyPr/>
                    <a:lstStyle/>
                    <a:p>
                      <a:r>
                        <a:rPr lang="en-GB" sz="1200" dirty="0" smtClean="0"/>
                        <a:t>Latitude</a:t>
                      </a:r>
                      <a:endParaRPr lang="en-GB" sz="1200" dirty="0"/>
                    </a:p>
                  </a:txBody>
                  <a:tcPr/>
                </a:tc>
                <a:tc>
                  <a:txBody>
                    <a:bodyPr/>
                    <a:lstStyle/>
                    <a:p>
                      <a:r>
                        <a:rPr lang="en-GB" sz="1200" dirty="0" smtClean="0"/>
                        <a:t>Tectonic Plates</a:t>
                      </a:r>
                      <a:endParaRPr lang="en-GB" sz="1200" dirty="0"/>
                    </a:p>
                  </a:txBody>
                  <a:tcPr/>
                </a:tc>
                <a:tc>
                  <a:txBody>
                    <a:bodyPr/>
                    <a:lstStyle/>
                    <a:p>
                      <a:r>
                        <a:rPr lang="en-GB" sz="1200" dirty="0" smtClean="0"/>
                        <a:t>Earthquake</a:t>
                      </a:r>
                      <a:endParaRPr lang="en-GB" sz="1200" dirty="0"/>
                    </a:p>
                  </a:txBody>
                  <a:tcPr/>
                </a:tc>
              </a:tr>
              <a:tr h="234026">
                <a:tc>
                  <a:txBody>
                    <a:bodyPr/>
                    <a:lstStyle/>
                    <a:p>
                      <a:r>
                        <a:rPr lang="en-GB" sz="1200" dirty="0" smtClean="0"/>
                        <a:t>Biomes</a:t>
                      </a:r>
                      <a:endParaRPr lang="en-GB" sz="1200" dirty="0"/>
                    </a:p>
                  </a:txBody>
                  <a:tcPr/>
                </a:tc>
                <a:tc>
                  <a:txBody>
                    <a:bodyPr/>
                    <a:lstStyle/>
                    <a:p>
                      <a:r>
                        <a:rPr lang="en-GB" sz="1200" dirty="0" smtClean="0"/>
                        <a:t>Longitude</a:t>
                      </a:r>
                      <a:endParaRPr lang="en-GB" sz="1200" dirty="0"/>
                    </a:p>
                  </a:txBody>
                  <a:tcPr/>
                </a:tc>
                <a:tc>
                  <a:txBody>
                    <a:bodyPr/>
                    <a:lstStyle/>
                    <a:p>
                      <a:r>
                        <a:rPr lang="en-GB" sz="1200" dirty="0" smtClean="0"/>
                        <a:t>Volcanoes</a:t>
                      </a:r>
                      <a:endParaRPr lang="en-GB" sz="1200" dirty="0"/>
                    </a:p>
                  </a:txBody>
                  <a:tcPr/>
                </a:tc>
                <a:tc>
                  <a:txBody>
                    <a:bodyPr/>
                    <a:lstStyle/>
                    <a:p>
                      <a:r>
                        <a:rPr lang="en-GB" sz="1200" dirty="0" smtClean="0"/>
                        <a:t>Lava</a:t>
                      </a:r>
                      <a:endParaRPr lang="en-GB" sz="1200" dirty="0"/>
                    </a:p>
                  </a:txBody>
                  <a:tcPr/>
                </a:tc>
              </a:tr>
              <a:tr h="234026">
                <a:tc>
                  <a:txBody>
                    <a:bodyPr/>
                    <a:lstStyle/>
                    <a:p>
                      <a:r>
                        <a:rPr lang="en-GB" sz="1200" dirty="0" smtClean="0"/>
                        <a:t>Climate</a:t>
                      </a:r>
                      <a:r>
                        <a:rPr lang="en-GB" sz="1200" baseline="0" dirty="0" smtClean="0"/>
                        <a:t> zones</a:t>
                      </a:r>
                      <a:endParaRPr lang="en-GB" sz="1200" dirty="0"/>
                    </a:p>
                  </a:txBody>
                  <a:tcPr/>
                </a:tc>
                <a:tc>
                  <a:txBody>
                    <a:bodyPr/>
                    <a:lstStyle/>
                    <a:p>
                      <a:r>
                        <a:rPr lang="en-GB" sz="1200" dirty="0" smtClean="0"/>
                        <a:t>Crust</a:t>
                      </a:r>
                      <a:endParaRPr lang="en-GB" sz="1200" dirty="0"/>
                    </a:p>
                  </a:txBody>
                  <a:tcPr/>
                </a:tc>
                <a:tc>
                  <a:txBody>
                    <a:bodyPr/>
                    <a:lstStyle/>
                    <a:p>
                      <a:r>
                        <a:rPr lang="en-GB" sz="1200" dirty="0" smtClean="0"/>
                        <a:t>Eruption </a:t>
                      </a:r>
                      <a:endParaRPr lang="en-GB" sz="1200" dirty="0"/>
                    </a:p>
                  </a:txBody>
                  <a:tcPr/>
                </a:tc>
                <a:tc>
                  <a:txBody>
                    <a:bodyPr/>
                    <a:lstStyle/>
                    <a:p>
                      <a:r>
                        <a:rPr lang="en-GB" sz="1200" dirty="0" smtClean="0"/>
                        <a:t>Volcanic</a:t>
                      </a:r>
                      <a:r>
                        <a:rPr lang="en-GB" sz="1200" baseline="0" dirty="0" smtClean="0"/>
                        <a:t> Ash</a:t>
                      </a:r>
                      <a:endParaRPr lang="en-GB" sz="1200" dirty="0"/>
                    </a:p>
                  </a:txBody>
                  <a:tcPr/>
                </a:tc>
              </a:tr>
              <a:tr h="234026">
                <a:tc>
                  <a:txBody>
                    <a:bodyPr/>
                    <a:lstStyle/>
                    <a:p>
                      <a:r>
                        <a:rPr lang="en-GB" sz="1200" dirty="0" smtClean="0"/>
                        <a:t>Tropics</a:t>
                      </a:r>
                    </a:p>
                  </a:txBody>
                  <a:tcPr/>
                </a:tc>
                <a:tc>
                  <a:txBody>
                    <a:bodyPr/>
                    <a:lstStyle/>
                    <a:p>
                      <a:r>
                        <a:rPr lang="en-GB" sz="1200" dirty="0" smtClean="0"/>
                        <a:t>Mantle</a:t>
                      </a:r>
                      <a:endParaRPr lang="en-GB" sz="1200" dirty="0"/>
                    </a:p>
                  </a:txBody>
                  <a:tcPr/>
                </a:tc>
                <a:tc>
                  <a:txBody>
                    <a:bodyPr/>
                    <a:lstStyle/>
                    <a:p>
                      <a:r>
                        <a:rPr lang="en-GB" sz="1200" dirty="0" smtClean="0"/>
                        <a:t>Active</a:t>
                      </a:r>
                      <a:endParaRPr lang="en-GB" sz="1200" dirty="0"/>
                    </a:p>
                  </a:txBody>
                  <a:tcPr/>
                </a:tc>
                <a:tc>
                  <a:txBody>
                    <a:bodyPr/>
                    <a:lstStyle/>
                    <a:p>
                      <a:r>
                        <a:rPr lang="en-GB" sz="1200" dirty="0" smtClean="0"/>
                        <a:t>Plate</a:t>
                      </a:r>
                      <a:r>
                        <a:rPr lang="en-GB" sz="1200" baseline="0" dirty="0" smtClean="0"/>
                        <a:t> Boundary</a:t>
                      </a:r>
                      <a:endParaRPr lang="en-GB" sz="1200" dirty="0"/>
                    </a:p>
                  </a:txBody>
                  <a:tcPr/>
                </a:tc>
              </a:tr>
              <a:tr h="234026">
                <a:tc>
                  <a:txBody>
                    <a:bodyPr/>
                    <a:lstStyle/>
                    <a:p>
                      <a:r>
                        <a:rPr lang="en-GB" sz="1200" dirty="0" smtClean="0"/>
                        <a:t>Equator</a:t>
                      </a:r>
                      <a:endParaRPr lang="en-GB" sz="1200" dirty="0"/>
                    </a:p>
                  </a:txBody>
                  <a:tcPr/>
                </a:tc>
                <a:tc>
                  <a:txBody>
                    <a:bodyPr/>
                    <a:lstStyle/>
                    <a:p>
                      <a:r>
                        <a:rPr lang="en-GB" sz="1200" dirty="0" smtClean="0"/>
                        <a:t>Outer</a:t>
                      </a:r>
                      <a:r>
                        <a:rPr lang="en-GB" sz="1200" baseline="0" dirty="0" smtClean="0"/>
                        <a:t> Core</a:t>
                      </a:r>
                      <a:endParaRPr lang="en-GB" sz="1200" dirty="0"/>
                    </a:p>
                  </a:txBody>
                  <a:tcPr/>
                </a:tc>
                <a:tc>
                  <a:txBody>
                    <a:bodyPr/>
                    <a:lstStyle/>
                    <a:p>
                      <a:r>
                        <a:rPr lang="en-GB" sz="1200" dirty="0" smtClean="0"/>
                        <a:t>Dormant</a:t>
                      </a:r>
                      <a:endParaRPr lang="en-GB" sz="1200" dirty="0"/>
                    </a:p>
                  </a:txBody>
                  <a:tcPr/>
                </a:tc>
                <a:tc>
                  <a:txBody>
                    <a:bodyPr/>
                    <a:lstStyle/>
                    <a:p>
                      <a:r>
                        <a:rPr lang="en-GB" sz="1200" dirty="0" smtClean="0"/>
                        <a:t>Epicentre</a:t>
                      </a:r>
                      <a:endParaRPr lang="en-GB" sz="1200" dirty="0"/>
                    </a:p>
                  </a:txBody>
                  <a:tcPr/>
                </a:tc>
              </a:tr>
              <a:tr h="234026">
                <a:tc>
                  <a:txBody>
                    <a:bodyPr/>
                    <a:lstStyle/>
                    <a:p>
                      <a:r>
                        <a:rPr lang="en-GB" sz="1200" dirty="0" smtClean="0"/>
                        <a:t>Northern</a:t>
                      </a:r>
                      <a:r>
                        <a:rPr lang="en-GB" sz="1200" baseline="0" dirty="0" smtClean="0"/>
                        <a:t> Hemisphere</a:t>
                      </a:r>
                      <a:endParaRPr lang="en-GB" sz="1200" dirty="0"/>
                    </a:p>
                  </a:txBody>
                  <a:tcPr/>
                </a:tc>
                <a:tc>
                  <a:txBody>
                    <a:bodyPr/>
                    <a:lstStyle/>
                    <a:p>
                      <a:r>
                        <a:rPr lang="en-GB" sz="1200" dirty="0" smtClean="0"/>
                        <a:t>Inner</a:t>
                      </a:r>
                      <a:r>
                        <a:rPr lang="en-GB" sz="1200" baseline="0" dirty="0" smtClean="0"/>
                        <a:t> Core</a:t>
                      </a:r>
                      <a:endParaRPr lang="en-GB" sz="1200" dirty="0"/>
                    </a:p>
                  </a:txBody>
                  <a:tcPr/>
                </a:tc>
                <a:tc>
                  <a:txBody>
                    <a:bodyPr/>
                    <a:lstStyle/>
                    <a:p>
                      <a:r>
                        <a:rPr lang="en-GB" sz="1200" dirty="0" smtClean="0"/>
                        <a:t>Extinct</a:t>
                      </a:r>
                      <a:endParaRPr lang="en-GB" sz="1200" dirty="0"/>
                    </a:p>
                  </a:txBody>
                  <a:tcPr/>
                </a:tc>
                <a:tc>
                  <a:txBody>
                    <a:bodyPr/>
                    <a:lstStyle/>
                    <a:p>
                      <a:r>
                        <a:rPr lang="en-GB" sz="1200" dirty="0" smtClean="0"/>
                        <a:t>Tremors</a:t>
                      </a:r>
                      <a:endParaRPr lang="en-GB" sz="1200" dirty="0"/>
                    </a:p>
                  </a:txBody>
                  <a:tcPr/>
                </a:tc>
              </a:tr>
              <a:tr h="234026">
                <a:tc>
                  <a:txBody>
                    <a:bodyPr/>
                    <a:lstStyle/>
                    <a:p>
                      <a:r>
                        <a:rPr lang="en-GB" sz="1200" dirty="0" smtClean="0"/>
                        <a:t>Southern</a:t>
                      </a:r>
                      <a:r>
                        <a:rPr lang="en-GB" sz="1200" baseline="0" dirty="0" smtClean="0"/>
                        <a:t> Hemisphere</a:t>
                      </a:r>
                      <a:endParaRPr lang="en-GB" sz="1200" dirty="0"/>
                    </a:p>
                  </a:txBody>
                  <a:tcPr/>
                </a:tc>
                <a:tc>
                  <a:txBody>
                    <a:bodyPr/>
                    <a:lstStyle/>
                    <a:p>
                      <a:r>
                        <a:rPr lang="en-GB" sz="1200" dirty="0" smtClean="0"/>
                        <a:t>Magma</a:t>
                      </a:r>
                      <a:endParaRPr lang="en-GB" sz="1200" dirty="0"/>
                    </a:p>
                  </a:txBody>
                  <a:tcPr/>
                </a:tc>
                <a:tc>
                  <a:txBody>
                    <a:bodyPr/>
                    <a:lstStyle/>
                    <a:p>
                      <a:r>
                        <a:rPr lang="en-GB" sz="1200" dirty="0" smtClean="0"/>
                        <a:t>Tsunami</a:t>
                      </a:r>
                      <a:endParaRPr lang="en-GB" sz="1200" dirty="0"/>
                    </a:p>
                  </a:txBody>
                  <a:tcPr/>
                </a:tc>
                <a:tc>
                  <a:txBody>
                    <a:bodyPr/>
                    <a:lstStyle/>
                    <a:p>
                      <a:r>
                        <a:rPr lang="en-GB" sz="1200" dirty="0" smtClean="0"/>
                        <a:t>Plastic Pollution</a:t>
                      </a:r>
                      <a:endParaRPr lang="en-GB" sz="1200" dirty="0"/>
                    </a:p>
                  </a:txBody>
                  <a:tcPr/>
                </a:tc>
              </a:tr>
              <a:tr h="234026">
                <a:tc>
                  <a:txBody>
                    <a:bodyPr/>
                    <a:lstStyle/>
                    <a:p>
                      <a:r>
                        <a:rPr lang="en-GB" sz="1200" dirty="0" smtClean="0"/>
                        <a:t>Deforestation</a:t>
                      </a:r>
                      <a:endParaRPr lang="en-GB" sz="1200" dirty="0"/>
                    </a:p>
                  </a:txBody>
                  <a:tcPr/>
                </a:tc>
                <a:tc>
                  <a:txBody>
                    <a:bodyPr/>
                    <a:lstStyle/>
                    <a:p>
                      <a:r>
                        <a:rPr lang="en-GB" sz="1200" dirty="0" smtClean="0"/>
                        <a:t>Climate</a:t>
                      </a:r>
                      <a:r>
                        <a:rPr lang="en-GB" sz="1200" baseline="0" dirty="0" smtClean="0"/>
                        <a:t> Change</a:t>
                      </a:r>
                      <a:endParaRPr lang="en-GB" sz="1200" dirty="0"/>
                    </a:p>
                  </a:txBody>
                  <a:tcPr/>
                </a:tc>
                <a:tc>
                  <a:txBody>
                    <a:bodyPr/>
                    <a:lstStyle/>
                    <a:p>
                      <a:r>
                        <a:rPr lang="en-GB" sz="1200" dirty="0" smtClean="0"/>
                        <a:t>Vegetation</a:t>
                      </a:r>
                      <a:r>
                        <a:rPr lang="en-GB" sz="1200" baseline="0" dirty="0" smtClean="0"/>
                        <a:t> belts</a:t>
                      </a:r>
                      <a:endParaRPr lang="en-GB" sz="1200" dirty="0"/>
                    </a:p>
                  </a:txBody>
                  <a:tcPr/>
                </a:tc>
                <a:tc>
                  <a:txBody>
                    <a:bodyPr/>
                    <a:lstStyle/>
                    <a:p>
                      <a:r>
                        <a:rPr lang="en-GB" sz="1200" dirty="0" smtClean="0"/>
                        <a:t>Biodegradable</a:t>
                      </a:r>
                      <a:endParaRPr lang="en-GB" sz="1200" dirty="0"/>
                    </a:p>
                  </a:txBody>
                  <a:tcPr/>
                </a:tc>
              </a:tr>
            </a:tbl>
          </a:graphicData>
        </a:graphic>
      </p:graphicFrame>
      <p:sp>
        <p:nvSpPr>
          <p:cNvPr id="11" name="Rectangle 10"/>
          <p:cNvSpPr/>
          <p:nvPr/>
        </p:nvSpPr>
        <p:spPr>
          <a:xfrm>
            <a:off x="0" y="0"/>
            <a:ext cx="6300192" cy="954107"/>
          </a:xfrm>
          <a:prstGeom prst="rect">
            <a:avLst/>
          </a:prstGeom>
        </p:spPr>
        <p:txBody>
          <a:bodyPr wrap="square">
            <a:spAutoFit/>
          </a:bodyPr>
          <a:lstStyle/>
          <a:p>
            <a:r>
              <a:rPr lang="en-GB" sz="1400" dirty="0" smtClean="0">
                <a:latin typeface="Sassoon Primary Infant" pitchFamily="2" charset="0"/>
              </a:rPr>
              <a:t>Deforestation is when forests are destroyed by cutting trees (logging) and not replanting them. Sometimes deforestation happens when people change lands into farms, ranches and cities. The most common cause for deforestation is </a:t>
            </a:r>
            <a:r>
              <a:rPr lang="en-GB" sz="1400" dirty="0" smtClean="0">
                <a:latin typeface="Sassoon Primary Infant" pitchFamily="2" charset="0"/>
              </a:rPr>
              <a:t>obtaining </a:t>
            </a:r>
            <a:r>
              <a:rPr lang="en-GB" sz="1400" dirty="0" smtClean="0">
                <a:latin typeface="Sassoon Primary Infant" pitchFamily="2" charset="0"/>
              </a:rPr>
              <a:t>wood and </a:t>
            </a:r>
            <a:r>
              <a:rPr lang="en-GB" sz="1400" dirty="0" smtClean="0">
                <a:latin typeface="Sassoon Primary Infant" pitchFamily="2" charset="0"/>
              </a:rPr>
              <a:t>fuel</a:t>
            </a:r>
            <a:r>
              <a:rPr lang="en-GB" sz="1400" dirty="0" smtClean="0">
                <a:latin typeface="Sassoon Primary Infant" pitchFamily="2" charset="0"/>
              </a:rPr>
              <a:t>. This destroys </a:t>
            </a:r>
            <a:r>
              <a:rPr lang="en-GB" sz="1400" dirty="0" smtClean="0">
                <a:latin typeface="Sassoon Primary Infant" pitchFamily="2" charset="0"/>
              </a:rPr>
              <a:t>the habitat </a:t>
            </a:r>
            <a:r>
              <a:rPr lang="en-GB" sz="1400" dirty="0" smtClean="0">
                <a:latin typeface="Sassoon Primary Infant" pitchFamily="2" charset="0"/>
              </a:rPr>
              <a:t>of many animals, leading to their death.</a:t>
            </a:r>
            <a:endParaRPr lang="en-GB" sz="1400" dirty="0">
              <a:latin typeface="Sassoon Primary Infant" pitchFamily="2" charset="0"/>
            </a:endParaRPr>
          </a:p>
        </p:txBody>
      </p:sp>
      <p:pic>
        <p:nvPicPr>
          <p:cNvPr id="1026" name="Picture 2" descr="Image result for what is deforestation ks2"/>
          <p:cNvPicPr>
            <a:picLocks noChangeAspect="1" noChangeArrowheads="1"/>
          </p:cNvPicPr>
          <p:nvPr/>
        </p:nvPicPr>
        <p:blipFill>
          <a:blip r:embed="rId2" cstate="print"/>
          <a:srcRect/>
          <a:stretch>
            <a:fillRect/>
          </a:stretch>
        </p:blipFill>
        <p:spPr bwMode="auto">
          <a:xfrm>
            <a:off x="0" y="1196752"/>
            <a:ext cx="2643907" cy="1636285"/>
          </a:xfrm>
          <a:prstGeom prst="rect">
            <a:avLst/>
          </a:prstGeom>
          <a:noFill/>
        </p:spPr>
      </p:pic>
      <p:sp>
        <p:nvSpPr>
          <p:cNvPr id="12" name="Rectangle 11"/>
          <p:cNvSpPr/>
          <p:nvPr/>
        </p:nvSpPr>
        <p:spPr>
          <a:xfrm>
            <a:off x="2627784" y="1196752"/>
            <a:ext cx="3816424" cy="1600438"/>
          </a:xfrm>
          <a:prstGeom prst="rect">
            <a:avLst/>
          </a:prstGeom>
        </p:spPr>
        <p:txBody>
          <a:bodyPr wrap="square">
            <a:spAutoFit/>
          </a:bodyPr>
          <a:lstStyle/>
          <a:p>
            <a:r>
              <a:rPr lang="en-GB" sz="1400" dirty="0" smtClean="0">
                <a:latin typeface="Sassoon Primary Infant" pitchFamily="2" charset="0"/>
              </a:rPr>
              <a:t>When these forests are cut down, the plants and animals that live in the forests are destroyed, and some species are at risk of being made </a:t>
            </a:r>
            <a:r>
              <a:rPr lang="en-GB" sz="1400" dirty="0" smtClean="0">
                <a:latin typeface="Sassoon Primary Infant" pitchFamily="2" charset="0"/>
              </a:rPr>
              <a:t>extinct.</a:t>
            </a:r>
          </a:p>
          <a:p>
            <a:r>
              <a:rPr lang="en-GB" sz="1400" dirty="0" smtClean="0">
                <a:latin typeface="Sassoon Primary Infant" pitchFamily="2" charset="0"/>
              </a:rPr>
              <a:t>We</a:t>
            </a:r>
            <a:r>
              <a:rPr lang="en-GB" sz="1400" dirty="0" smtClean="0">
                <a:latin typeface="Sassoon Primary Infant" pitchFamily="2" charset="0"/>
              </a:rPr>
              <a:t> need the rain forests to produce oxygen and clean the atmosphere to help us breathe. We also know that the earth's climate can be affected, as well as the water cycle.</a:t>
            </a:r>
            <a:endParaRPr lang="en-GB" sz="1400" dirty="0">
              <a:latin typeface="Sassoon Primary Infant" pitchFamily="2" charset="0"/>
            </a:endParaRPr>
          </a:p>
        </p:txBody>
      </p:sp>
      <p:pic>
        <p:nvPicPr>
          <p:cNvPr id="1028" name="Picture 4" descr="Image result for effects of deforestation  ks2"/>
          <p:cNvPicPr>
            <a:picLocks noChangeAspect="1" noChangeArrowheads="1"/>
          </p:cNvPicPr>
          <p:nvPr/>
        </p:nvPicPr>
        <p:blipFill>
          <a:blip r:embed="rId3" cstate="print"/>
          <a:srcRect/>
          <a:stretch>
            <a:fillRect/>
          </a:stretch>
        </p:blipFill>
        <p:spPr bwMode="auto">
          <a:xfrm>
            <a:off x="6404345" y="0"/>
            <a:ext cx="2739655" cy="1642787"/>
          </a:xfrm>
          <a:prstGeom prst="rect">
            <a:avLst/>
          </a:prstGeom>
          <a:noFill/>
        </p:spPr>
      </p:pic>
      <p:pic>
        <p:nvPicPr>
          <p:cNvPr id="1030" name="Picture 6" descr="Image result for orangutan ks2"/>
          <p:cNvPicPr>
            <a:picLocks noChangeAspect="1" noChangeArrowheads="1"/>
          </p:cNvPicPr>
          <p:nvPr/>
        </p:nvPicPr>
        <p:blipFill>
          <a:blip r:embed="rId4" cstate="print"/>
          <a:srcRect/>
          <a:stretch>
            <a:fillRect/>
          </a:stretch>
        </p:blipFill>
        <p:spPr bwMode="auto">
          <a:xfrm>
            <a:off x="6660231" y="1700808"/>
            <a:ext cx="2315749" cy="1389449"/>
          </a:xfrm>
          <a:prstGeom prst="rect">
            <a:avLst/>
          </a:prstGeom>
          <a:noFill/>
        </p:spPr>
      </p:pic>
      <p:sp>
        <p:nvSpPr>
          <p:cNvPr id="15" name="Rectangle 14"/>
          <p:cNvSpPr/>
          <p:nvPr/>
        </p:nvSpPr>
        <p:spPr>
          <a:xfrm>
            <a:off x="4355976" y="3068960"/>
            <a:ext cx="2664296" cy="1600438"/>
          </a:xfrm>
          <a:prstGeom prst="rect">
            <a:avLst/>
          </a:prstGeom>
        </p:spPr>
        <p:txBody>
          <a:bodyPr wrap="square">
            <a:spAutoFit/>
          </a:bodyPr>
          <a:lstStyle/>
          <a:p>
            <a:r>
              <a:rPr lang="en-GB" sz="1400" dirty="0" smtClean="0">
                <a:latin typeface="Sassoon Primary Infant" pitchFamily="2" charset="0"/>
              </a:rPr>
              <a:t>Plastic pollution is the accumulation of plastic objects and particles (e.g.: plastic bottles and much more) in the Earth's environment that adversely affects wildlife, wildlife habitat, and humans.</a:t>
            </a:r>
            <a:endParaRPr lang="en-GB" sz="1400" dirty="0">
              <a:latin typeface="Sassoon Primary Infant" pitchFamily="2" charset="0"/>
            </a:endParaRPr>
          </a:p>
        </p:txBody>
      </p:sp>
      <p:pic>
        <p:nvPicPr>
          <p:cNvPr id="1032" name="Picture 8" descr="Image result for plastic pollution facts ks2"/>
          <p:cNvPicPr>
            <a:picLocks noChangeAspect="1" noChangeArrowheads="1"/>
          </p:cNvPicPr>
          <p:nvPr/>
        </p:nvPicPr>
        <p:blipFill>
          <a:blip r:embed="rId5" cstate="print"/>
          <a:srcRect/>
          <a:stretch>
            <a:fillRect/>
          </a:stretch>
        </p:blipFill>
        <p:spPr bwMode="auto">
          <a:xfrm>
            <a:off x="7020272" y="3212976"/>
            <a:ext cx="2123728" cy="1763688"/>
          </a:xfrm>
          <a:prstGeom prst="rect">
            <a:avLst/>
          </a:prstGeom>
          <a:noFill/>
        </p:spPr>
      </p:pic>
      <p:pic>
        <p:nvPicPr>
          <p:cNvPr id="1034" name="Picture 10" descr="Image result for there is no planet b ks2"/>
          <p:cNvPicPr>
            <a:picLocks noChangeAspect="1" noChangeArrowheads="1"/>
          </p:cNvPicPr>
          <p:nvPr/>
        </p:nvPicPr>
        <p:blipFill>
          <a:blip r:embed="rId6" cstate="print"/>
          <a:srcRect/>
          <a:stretch>
            <a:fillRect/>
          </a:stretch>
        </p:blipFill>
        <p:spPr bwMode="auto">
          <a:xfrm>
            <a:off x="4355976" y="5043398"/>
            <a:ext cx="3240360" cy="1814602"/>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TotalTime>
  <Words>123</Words>
  <Application>Microsoft Office PowerPoint</Application>
  <PresentationFormat>On-screen Show (4:3)</PresentationFormat>
  <Paragraphs>47</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Slide 1</vt:lpstr>
      <vt:lpstr>Slide 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daviesc</dc:creator>
  <cp:lastModifiedBy>daviesc</cp:lastModifiedBy>
  <cp:revision>13</cp:revision>
  <dcterms:created xsi:type="dcterms:W3CDTF">2019-07-30T13:30:13Z</dcterms:created>
  <dcterms:modified xsi:type="dcterms:W3CDTF">2020-01-19T14:51:28Z</dcterms:modified>
</cp:coreProperties>
</file>