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sldIdLst>
    <p:sldId id="256" r:id="rId2"/>
    <p:sldId id="257" r:id="rId3"/>
    <p:sldId id="259" r:id="rId4"/>
    <p:sldId id="273"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737ADB-80E9-D340-BA4F-DEBB98F88551}" v="78" dt="2020-03-22T08:36:53.7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9"/>
  </p:normalViewPr>
  <p:slideViewPr>
    <p:cSldViewPr snapToGrid="0" snapToObjects="1">
      <p:cViewPr varScale="1">
        <p:scale>
          <a:sx n="103" d="100"/>
          <a:sy n="103" d="100"/>
        </p:scale>
        <p:origin x="8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4F04349A-85B5-F243-A607-32A35E37EF8D}" type="datetimeFigureOut">
              <a:rPr lang="en-US" smtClean="0"/>
              <a:t>3/22/20</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1CA9162B-7CD8-874B-A3F8-E8B89C9FB1C5}" type="slidenum">
              <a:rPr lang="en-US" smtClean="0"/>
              <a:t>‹#›</a:t>
            </a:fld>
            <a:endParaRPr lang="en-US"/>
          </a:p>
        </p:txBody>
      </p:sp>
    </p:spTree>
    <p:extLst>
      <p:ext uri="{BB962C8B-B14F-4D97-AF65-F5344CB8AC3E}">
        <p14:creationId xmlns:p14="http://schemas.microsoft.com/office/powerpoint/2010/main" val="3014021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F04349A-85B5-F243-A607-32A35E37EF8D}" type="datetimeFigureOut">
              <a:rPr lang="en-US" smtClean="0"/>
              <a:t>3/22/20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278619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4F04349A-85B5-F243-A607-32A35E37EF8D}" type="datetimeFigureOut">
              <a:rPr lang="en-US" smtClean="0"/>
              <a:t>3/22/20</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CA9162B-7CD8-874B-A3F8-E8B89C9FB1C5}" type="slidenum">
              <a:rPr lang="en-US" smtClean="0"/>
              <a:t>‹#›</a:t>
            </a:fld>
            <a:endParaRPr lang="en-US"/>
          </a:p>
        </p:txBody>
      </p:sp>
    </p:spTree>
    <p:extLst>
      <p:ext uri="{BB962C8B-B14F-4D97-AF65-F5344CB8AC3E}">
        <p14:creationId xmlns:p14="http://schemas.microsoft.com/office/powerpoint/2010/main" val="69832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F04349A-85B5-F243-A607-32A35E37EF8D}" type="datetimeFigureOut">
              <a:rPr lang="en-US" smtClean="0"/>
              <a:t>3/22/20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304687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F04349A-85B5-F243-A607-32A35E37EF8D}" type="datetimeFigureOut">
              <a:rPr lang="en-US" smtClean="0"/>
              <a:t>3/22/20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1498361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F04349A-85B5-F243-A607-32A35E37EF8D}" type="datetimeFigureOut">
              <a:rPr lang="en-US" smtClean="0"/>
              <a:t>3/22/20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1730125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04349A-85B5-F243-A607-32A35E37EF8D}" type="datetimeFigureOut">
              <a:rPr lang="en-US" smtClean="0"/>
              <a:t>3/22/20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3367125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GB"/>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4F04349A-85B5-F243-A607-32A35E37EF8D}" type="datetimeFigureOut">
              <a:rPr lang="en-US" smtClean="0"/>
              <a:t>3/22/20</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1CA9162B-7CD8-874B-A3F8-E8B89C9FB1C5}" type="slidenum">
              <a:rPr lang="en-US" smtClean="0"/>
              <a:t>‹#›</a:t>
            </a:fld>
            <a:endParaRPr lang="en-US"/>
          </a:p>
        </p:txBody>
      </p:sp>
    </p:spTree>
    <p:extLst>
      <p:ext uri="{BB962C8B-B14F-4D97-AF65-F5344CB8AC3E}">
        <p14:creationId xmlns:p14="http://schemas.microsoft.com/office/powerpoint/2010/main" val="949656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F04349A-85B5-F243-A607-32A35E37EF8D}" type="datetimeFigureOut">
              <a:rPr lang="en-US" smtClean="0"/>
              <a:t>3/22/20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1211291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F04349A-85B5-F243-A607-32A35E37EF8D}" type="datetimeFigureOut">
              <a:rPr lang="en-US" smtClean="0"/>
              <a:t>3/22/20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A9162B-7CD8-874B-A3F8-E8B89C9FB1C5}" type="slidenum">
              <a:rPr lang="en-US" smtClean="0"/>
              <a:t>‹#›</a:t>
            </a:fld>
            <a:endParaRPr lang="en-US"/>
          </a:p>
        </p:txBody>
      </p:sp>
    </p:spTree>
    <p:extLst>
      <p:ext uri="{BB962C8B-B14F-4D97-AF65-F5344CB8AC3E}">
        <p14:creationId xmlns:p14="http://schemas.microsoft.com/office/powerpoint/2010/main" val="2427074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4F04349A-85B5-F243-A607-32A35E37EF8D}" type="datetimeFigureOut">
              <a:rPr lang="en-US" smtClean="0"/>
              <a:t>3/22/20</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1CA9162B-7CD8-874B-A3F8-E8B89C9FB1C5}" type="slidenum">
              <a:rPr lang="en-US" smtClean="0"/>
              <a:t>‹#›</a:t>
            </a:fld>
            <a:endParaRPr lang="en-US"/>
          </a:p>
        </p:txBody>
      </p:sp>
    </p:spTree>
    <p:extLst>
      <p:ext uri="{BB962C8B-B14F-4D97-AF65-F5344CB8AC3E}">
        <p14:creationId xmlns:p14="http://schemas.microsoft.com/office/powerpoint/2010/main" val="82399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4F04349A-85B5-F243-A607-32A35E37EF8D}" type="datetimeFigureOut">
              <a:rPr lang="en-US" smtClean="0"/>
              <a:t>3/22/20</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1CA9162B-7CD8-874B-A3F8-E8B89C9FB1C5}"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9603614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F6FF103D-65A5-496A-9B61-995A9F81E6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
            <a:extLst>
              <a:ext uri="{FF2B5EF4-FFF2-40B4-BE49-F238E27FC236}">
                <a16:creationId xmlns:a16="http://schemas.microsoft.com/office/drawing/2014/main" id="{08DD5251-F470-2040-ACF4-756617F2FF95}"/>
              </a:ext>
            </a:extLst>
          </p:cNvPr>
          <p:cNvSpPr>
            <a:spLocks noGrp="1" noChangeArrowheads="1"/>
          </p:cNvSpPr>
          <p:nvPr>
            <p:ph type="subTitle" idx="1"/>
          </p:nvPr>
        </p:nvSpPr>
        <p:spPr bwMode="auto">
          <a:xfrm>
            <a:off x="8483600" y="1507414"/>
            <a:ext cx="3247118" cy="3703320"/>
          </a:xfrm>
          <a:prstGeom prst="rect">
            <a:avLst/>
          </a:prstGeom>
          <a:ln w="57150">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lnSpcReduction="10000"/>
          </a:bodyPr>
          <a:lstStyle/>
          <a:p>
            <a:pPr marR="0" lvl="0" defTabSz="914400" rtl="0" eaLnBrk="0" fontAlgn="base" latinLnBrk="0" hangingPunct="0">
              <a:lnSpc>
                <a:spcPct val="90000"/>
              </a:lnSpc>
              <a:spcBef>
                <a:spcPct val="0"/>
              </a:spcBef>
              <a:spcAft>
                <a:spcPts val="600"/>
              </a:spcAft>
              <a:buClrTx/>
              <a:buSzTx/>
              <a:tabLst/>
            </a:pPr>
            <a:r>
              <a:rPr kumimoji="0" lang="en-GB" altLang="en-US" sz="1900" b="0" i="0" u="none" strike="noStrike" cap="none" normalizeH="0" baseline="0" dirty="0">
                <a:ln>
                  <a:noFill/>
                </a:ln>
                <a:effectLst/>
                <a:latin typeface="Twinkl Cursive Unlooped" panose="02000000000000000000" pitchFamily="2" charset="77"/>
                <a:ea typeface="Calibri" panose="020F0502020204030204" pitchFamily="34" charset="0"/>
                <a:cs typeface="Arial" panose="020B0604020202020204" pitchFamily="34" charset="0"/>
              </a:rPr>
              <a:t>- To know that Lent is a special season when Christians pray for forgiveness and try to change to become more like Jesus </a:t>
            </a:r>
          </a:p>
          <a:p>
            <a:pPr marR="0" lvl="0" defTabSz="914400" rtl="0" eaLnBrk="0" fontAlgn="base" latinLnBrk="0" hangingPunct="0">
              <a:lnSpc>
                <a:spcPct val="90000"/>
              </a:lnSpc>
              <a:spcBef>
                <a:spcPct val="0"/>
              </a:spcBef>
              <a:spcAft>
                <a:spcPts val="600"/>
              </a:spcAft>
              <a:buClrTx/>
              <a:buSzTx/>
              <a:tabLst/>
            </a:pPr>
            <a:r>
              <a:rPr kumimoji="0" lang="en-GB" altLang="en-US" sz="1900" b="0" i="0" u="none" strike="noStrike" cap="none" normalizeH="0" baseline="0" dirty="0">
                <a:ln>
                  <a:noFill/>
                </a:ln>
                <a:effectLst/>
                <a:latin typeface="Twinkl Cursive Unlooped" panose="02000000000000000000" pitchFamily="2" charset="77"/>
                <a:ea typeface="Calibri" panose="020F0502020204030204" pitchFamily="34" charset="0"/>
                <a:cs typeface="Arial" panose="020B0604020202020204" pitchFamily="34" charset="0"/>
              </a:rPr>
              <a:t>- To understand the meaning associated with receiving the ashes on Ash </a:t>
            </a:r>
            <a:r>
              <a:rPr lang="en-GB" altLang="en-US" sz="1900" cap="none" dirty="0">
                <a:latin typeface="Twinkl Cursive Unlooped" panose="02000000000000000000" pitchFamily="2" charset="77"/>
                <a:ea typeface="Calibri" panose="020F0502020204030204" pitchFamily="34" charset="0"/>
                <a:cs typeface="Arial" panose="020B0604020202020204" pitchFamily="34" charset="0"/>
              </a:rPr>
              <a:t>Wednesday </a:t>
            </a:r>
          </a:p>
          <a:p>
            <a:pPr marR="0" lvl="0" defTabSz="914400" rtl="0" eaLnBrk="0" fontAlgn="base" latinLnBrk="0" hangingPunct="0">
              <a:lnSpc>
                <a:spcPct val="90000"/>
              </a:lnSpc>
              <a:spcBef>
                <a:spcPct val="0"/>
              </a:spcBef>
              <a:spcAft>
                <a:spcPts val="600"/>
              </a:spcAft>
              <a:buClrTx/>
              <a:buSzTx/>
              <a:tabLst/>
            </a:pPr>
            <a:r>
              <a:rPr kumimoji="0" lang="en-GB" altLang="en-US" sz="1900" b="0" i="0" u="none" strike="noStrike" cap="none" normalizeH="0" baseline="0" dirty="0">
                <a:ln>
                  <a:noFill/>
                </a:ln>
                <a:effectLst/>
                <a:latin typeface="Twinkl Cursive Unlooped" panose="02000000000000000000" pitchFamily="2" charset="77"/>
                <a:ea typeface="Calibri" panose="020F0502020204030204" pitchFamily="34" charset="0"/>
                <a:cs typeface="Arial" panose="020B0604020202020204" pitchFamily="34" charset="0"/>
              </a:rPr>
              <a:t>- To </a:t>
            </a:r>
            <a:r>
              <a:rPr lang="en-GB" altLang="en-US" sz="1900" cap="none" dirty="0">
                <a:latin typeface="Twinkl Cursive Unlooped" panose="02000000000000000000" pitchFamily="2" charset="77"/>
                <a:ea typeface="Calibri" panose="020F0502020204030204" pitchFamily="34" charset="0"/>
                <a:cs typeface="Arial" panose="020B0604020202020204" pitchFamily="34" charset="0"/>
              </a:rPr>
              <a:t>e</a:t>
            </a:r>
            <a:r>
              <a:rPr kumimoji="0" lang="en-GB" altLang="en-US" sz="1900" b="0" i="0" u="none" strike="noStrike" cap="none" normalizeH="0" baseline="0" dirty="0">
                <a:ln>
                  <a:noFill/>
                </a:ln>
                <a:effectLst/>
                <a:latin typeface="Twinkl Cursive Unlooped" panose="02000000000000000000" pitchFamily="2" charset="77"/>
                <a:ea typeface="Calibri" panose="020F0502020204030204" pitchFamily="34" charset="0"/>
                <a:cs typeface="Arial" panose="020B0604020202020204" pitchFamily="34" charset="0"/>
              </a:rPr>
              <a:t>xplore some of the traditional customs and practices of the Season of Lent.</a:t>
            </a:r>
            <a:r>
              <a:rPr kumimoji="0" lang="en-GB" altLang="en-US" sz="1900" b="0" i="0" u="none" strike="noStrike" cap="none" normalizeH="0" baseline="0" dirty="0">
                <a:ln>
                  <a:noFill/>
                </a:ln>
                <a:effectLst/>
                <a:latin typeface="Twinkl Cursive Unlooped" panose="02000000000000000000" pitchFamily="2" charset="77"/>
              </a:rPr>
              <a:t> </a:t>
            </a:r>
          </a:p>
        </p:txBody>
      </p:sp>
      <p:sp>
        <p:nvSpPr>
          <p:cNvPr id="35" name="Rectangle 34">
            <a:extLst>
              <a:ext uri="{FF2B5EF4-FFF2-40B4-BE49-F238E27FC236}">
                <a16:creationId xmlns:a16="http://schemas.microsoft.com/office/drawing/2014/main" id="{2DFDD496-1EBA-4A1D-A7EF-C3175608D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24130" y="3313354"/>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1">
            <a:extLst>
              <a:ext uri="{FF2B5EF4-FFF2-40B4-BE49-F238E27FC236}">
                <a16:creationId xmlns:a16="http://schemas.microsoft.com/office/drawing/2014/main" id="{D6CE31A2-DFDE-2342-B225-A45373F93202}"/>
              </a:ext>
            </a:extLst>
          </p:cNvPr>
          <p:cNvSpPr txBox="1">
            <a:spLocks noChangeArrowheads="1"/>
          </p:cNvSpPr>
          <p:nvPr/>
        </p:nvSpPr>
        <p:spPr bwMode="auto">
          <a:xfrm>
            <a:off x="461282" y="1577340"/>
            <a:ext cx="7011081" cy="3703320"/>
          </a:xfrm>
          <a:prstGeom prst="rect">
            <a:avLst/>
          </a:prstGeom>
          <a:ln w="57150">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lvl1pPr marL="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kern="1200" cap="all">
                <a:solidFill>
                  <a:schemeClr val="accent2"/>
                </a:solidFill>
                <a:latin typeface="+mn-lt"/>
                <a:ea typeface="+mn-ea"/>
                <a:cs typeface="+mn-cs"/>
              </a:defRPr>
            </a:lvl1pPr>
            <a:lvl2pPr marL="4572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9pPr>
          </a:lstStyle>
          <a:p>
            <a:pPr defTabSz="914400" eaLnBrk="0" fontAlgn="base" hangingPunct="0">
              <a:lnSpc>
                <a:spcPct val="90000"/>
              </a:lnSpc>
              <a:spcBef>
                <a:spcPct val="0"/>
              </a:spcBef>
              <a:buClrTx/>
              <a:buSzTx/>
            </a:pPr>
            <a:r>
              <a:rPr lang="en-GB" altLang="en-US" sz="6000" u="sng" cap="none" dirty="0">
                <a:solidFill>
                  <a:schemeClr val="accent2">
                    <a:lumMod val="50000"/>
                  </a:schemeClr>
                </a:solidFill>
                <a:latin typeface="Twinkl Cursive Unlooped" panose="02000000000000000000" pitchFamily="2" charset="77"/>
                <a:cs typeface="Arial" panose="020B0604020202020204" pitchFamily="34" charset="0"/>
              </a:rPr>
              <a:t>L.O. To understand that Lent is a time of preparation and change</a:t>
            </a:r>
            <a:endParaRPr lang="en-GB" altLang="en-US" sz="6000" u="sng" cap="none" dirty="0">
              <a:solidFill>
                <a:schemeClr val="accent2">
                  <a:lumMod val="50000"/>
                </a:schemeClr>
              </a:solidFill>
              <a:latin typeface="Twinkl Cursive Unlooped" panose="02000000000000000000" pitchFamily="2" charset="77"/>
            </a:endParaRPr>
          </a:p>
        </p:txBody>
      </p:sp>
    </p:spTree>
    <p:extLst>
      <p:ext uri="{BB962C8B-B14F-4D97-AF65-F5344CB8AC3E}">
        <p14:creationId xmlns:p14="http://schemas.microsoft.com/office/powerpoint/2010/main" val="4169192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BC7C0CD5-E0F0-584F-92A4-E13B155D3606}"/>
              </a:ext>
            </a:extLst>
          </p:cNvPr>
          <p:cNvSpPr>
            <a:spLocks noGrp="1"/>
          </p:cNvSpPr>
          <p:nvPr>
            <p:ph idx="1"/>
          </p:nvPr>
        </p:nvSpPr>
        <p:spPr/>
        <p:txBody>
          <a:bodyPr/>
          <a:lstStyle/>
          <a:p>
            <a:pPr marL="0" indent="0" algn="ctr">
              <a:buNone/>
            </a:pPr>
            <a:r>
              <a:rPr lang="en-US" sz="2800" dirty="0">
                <a:solidFill>
                  <a:schemeClr val="tx1"/>
                </a:solidFill>
                <a:latin typeface="Twinkl Cursive Unlooped" panose="02000000000000000000" pitchFamily="2" charset="77"/>
              </a:rPr>
              <a:t>Thinking about the scripture we have just shared and all the learning you have done throughout your lives at St. Anthony’s, talk about this and see if you can write down anything you know to answer this question. </a:t>
            </a:r>
          </a:p>
          <a:p>
            <a:pPr marL="0" indent="0" algn="ctr">
              <a:buNone/>
            </a:pPr>
            <a:endParaRPr lang="en-US" dirty="0">
              <a:solidFill>
                <a:schemeClr val="tx1"/>
              </a:solidFill>
              <a:latin typeface="Twinkl Cursive Unlooped" panose="02000000000000000000" pitchFamily="2" charset="77"/>
            </a:endParaRPr>
          </a:p>
          <a:p>
            <a:pPr marL="0" indent="0" algn="ctr">
              <a:buNone/>
            </a:pPr>
            <a:r>
              <a:rPr lang="en-US" sz="3600" b="1" dirty="0">
                <a:solidFill>
                  <a:schemeClr val="tx1"/>
                </a:solidFill>
                <a:latin typeface="Twinkl Cursive Unlooped" panose="02000000000000000000" pitchFamily="2" charset="77"/>
              </a:rPr>
              <a:t>What is Lent?</a:t>
            </a:r>
          </a:p>
        </p:txBody>
      </p:sp>
      <p:sp>
        <p:nvSpPr>
          <p:cNvPr id="12" name="Rectangle 11">
            <a:extLst>
              <a:ext uri="{FF2B5EF4-FFF2-40B4-BE49-F238E27FC236}">
                <a16:creationId xmlns:a16="http://schemas.microsoft.com/office/drawing/2014/main" id="{B1FC80AA-A4CE-014D-A2FC-F9C1BFE61B38}"/>
              </a:ext>
            </a:extLst>
          </p:cNvPr>
          <p:cNvSpPr/>
          <p:nvPr/>
        </p:nvSpPr>
        <p:spPr>
          <a:xfrm>
            <a:off x="4236355" y="829747"/>
            <a:ext cx="3719288"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What is Lent?</a:t>
            </a:r>
          </a:p>
        </p:txBody>
      </p:sp>
      <p:pic>
        <p:nvPicPr>
          <p:cNvPr id="13" name="Picture 12">
            <a:extLst>
              <a:ext uri="{FF2B5EF4-FFF2-40B4-BE49-F238E27FC236}">
                <a16:creationId xmlns:a16="http://schemas.microsoft.com/office/drawing/2014/main" id="{977CC968-A2FC-0C49-BF24-DF125B0B2494}"/>
              </a:ext>
            </a:extLst>
          </p:cNvPr>
          <p:cNvPicPr>
            <a:picLocks noChangeAspect="1"/>
          </p:cNvPicPr>
          <p:nvPr/>
        </p:nvPicPr>
        <p:blipFill>
          <a:blip r:embed="rId2"/>
          <a:stretch>
            <a:fillRect/>
          </a:stretch>
        </p:blipFill>
        <p:spPr>
          <a:xfrm>
            <a:off x="9580394" y="4207799"/>
            <a:ext cx="2030413" cy="2030413"/>
          </a:xfrm>
          <a:prstGeom prst="rect">
            <a:avLst/>
          </a:prstGeom>
        </p:spPr>
      </p:pic>
    </p:spTree>
    <p:extLst>
      <p:ext uri="{BB962C8B-B14F-4D97-AF65-F5344CB8AC3E}">
        <p14:creationId xmlns:p14="http://schemas.microsoft.com/office/powerpoint/2010/main" val="380974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9D7379-0463-E346-B9A9-A76D554A56AB}"/>
              </a:ext>
            </a:extLst>
          </p:cNvPr>
          <p:cNvSpPr>
            <a:spLocks noGrp="1"/>
          </p:cNvSpPr>
          <p:nvPr>
            <p:ph idx="1"/>
          </p:nvPr>
        </p:nvSpPr>
        <p:spPr>
          <a:xfrm>
            <a:off x="838200" y="1825625"/>
            <a:ext cx="10515600" cy="1217613"/>
          </a:xfrm>
        </p:spPr>
        <p:txBody>
          <a:bodyPr>
            <a:normAutofit/>
          </a:bodyPr>
          <a:lstStyle/>
          <a:p>
            <a:pPr marL="0" indent="0" algn="ctr">
              <a:buNone/>
            </a:pPr>
            <a:r>
              <a:rPr lang="en-GB" sz="2800" dirty="0">
                <a:solidFill>
                  <a:schemeClr val="tx1"/>
                </a:solidFill>
                <a:latin typeface="Twinkl Cursive Unlooped" panose="02000000000000000000" pitchFamily="2" charset="77"/>
              </a:rPr>
              <a:t>Lent is a period of time when Christians think about things that need to change in their lives to become more like Jesus Christ.</a:t>
            </a:r>
          </a:p>
        </p:txBody>
      </p:sp>
      <p:sp>
        <p:nvSpPr>
          <p:cNvPr id="6" name="Rectangle 5">
            <a:extLst>
              <a:ext uri="{FF2B5EF4-FFF2-40B4-BE49-F238E27FC236}">
                <a16:creationId xmlns:a16="http://schemas.microsoft.com/office/drawing/2014/main" id="{C02FBB99-08E0-4B46-8BEB-9E1FB8DB4519}"/>
              </a:ext>
            </a:extLst>
          </p:cNvPr>
          <p:cNvSpPr/>
          <p:nvPr/>
        </p:nvSpPr>
        <p:spPr>
          <a:xfrm>
            <a:off x="4236355" y="829747"/>
            <a:ext cx="3719288"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What is Lent?</a:t>
            </a:r>
          </a:p>
        </p:txBody>
      </p:sp>
      <p:sp>
        <p:nvSpPr>
          <p:cNvPr id="7" name="Rectangle 6">
            <a:extLst>
              <a:ext uri="{FF2B5EF4-FFF2-40B4-BE49-F238E27FC236}">
                <a16:creationId xmlns:a16="http://schemas.microsoft.com/office/drawing/2014/main" id="{0ECABE9D-8A1A-8A48-91E6-A2439AAA4F00}"/>
              </a:ext>
            </a:extLst>
          </p:cNvPr>
          <p:cNvSpPr/>
          <p:nvPr/>
        </p:nvSpPr>
        <p:spPr>
          <a:xfrm>
            <a:off x="838199" y="4463118"/>
            <a:ext cx="10515600" cy="523220"/>
          </a:xfrm>
          <a:prstGeom prst="rect">
            <a:avLst/>
          </a:prstGeom>
        </p:spPr>
        <p:txBody>
          <a:bodyPr wrap="square">
            <a:spAutoFit/>
          </a:bodyPr>
          <a:lstStyle/>
          <a:p>
            <a:pPr algn="ctr"/>
            <a:r>
              <a:rPr lang="en-GB" sz="2800" dirty="0">
                <a:latin typeface="Twinkl Cursive Unlooped" panose="02000000000000000000" pitchFamily="2" charset="77"/>
              </a:rPr>
              <a:t>Lent lasts how long? Why does it last this long?</a:t>
            </a:r>
          </a:p>
        </p:txBody>
      </p:sp>
      <p:sp>
        <p:nvSpPr>
          <p:cNvPr id="8" name="Rectangle 7">
            <a:extLst>
              <a:ext uri="{FF2B5EF4-FFF2-40B4-BE49-F238E27FC236}">
                <a16:creationId xmlns:a16="http://schemas.microsoft.com/office/drawing/2014/main" id="{92E9B6AF-C4E5-024D-9477-0CF995557CF3}"/>
              </a:ext>
            </a:extLst>
          </p:cNvPr>
          <p:cNvSpPr/>
          <p:nvPr/>
        </p:nvSpPr>
        <p:spPr>
          <a:xfrm>
            <a:off x="838199" y="5432426"/>
            <a:ext cx="10515600" cy="954107"/>
          </a:xfrm>
          <a:prstGeom prst="rect">
            <a:avLst/>
          </a:prstGeom>
        </p:spPr>
        <p:txBody>
          <a:bodyPr wrap="square">
            <a:spAutoFit/>
          </a:bodyPr>
          <a:lstStyle/>
          <a:p>
            <a:pPr algn="ctr"/>
            <a:r>
              <a:rPr lang="en-GB" sz="2800" dirty="0">
                <a:latin typeface="Twinkl Cursive Unlooped" panose="02000000000000000000" pitchFamily="2" charset="77"/>
              </a:rPr>
              <a:t>It is a time of preparation for us to get ready for Easter, for us to fast, pray and give to help us to grow closer to God. </a:t>
            </a:r>
          </a:p>
        </p:txBody>
      </p:sp>
      <p:pic>
        <p:nvPicPr>
          <p:cNvPr id="11" name="Picture 10">
            <a:extLst>
              <a:ext uri="{FF2B5EF4-FFF2-40B4-BE49-F238E27FC236}">
                <a16:creationId xmlns:a16="http://schemas.microsoft.com/office/drawing/2014/main" id="{FA16279F-998E-D64D-B0FB-D7E4006426E0}"/>
              </a:ext>
            </a:extLst>
          </p:cNvPr>
          <p:cNvPicPr>
            <a:picLocks noChangeAspect="1"/>
          </p:cNvPicPr>
          <p:nvPr/>
        </p:nvPicPr>
        <p:blipFill>
          <a:blip r:embed="rId2"/>
          <a:stretch>
            <a:fillRect/>
          </a:stretch>
        </p:blipFill>
        <p:spPr>
          <a:xfrm rot="5400000">
            <a:off x="5374056" y="1033529"/>
            <a:ext cx="1443885" cy="5357813"/>
          </a:xfrm>
          <a:prstGeom prst="rect">
            <a:avLst/>
          </a:prstGeom>
        </p:spPr>
      </p:pic>
    </p:spTree>
    <p:extLst>
      <p:ext uri="{BB962C8B-B14F-4D97-AF65-F5344CB8AC3E}">
        <p14:creationId xmlns:p14="http://schemas.microsoft.com/office/powerpoint/2010/main" val="101990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02FBB99-08E0-4B46-8BEB-9E1FB8DB4519}"/>
              </a:ext>
            </a:extLst>
          </p:cNvPr>
          <p:cNvSpPr/>
          <p:nvPr/>
        </p:nvSpPr>
        <p:spPr>
          <a:xfrm>
            <a:off x="4236355" y="829747"/>
            <a:ext cx="3719288"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What is Lent?</a:t>
            </a:r>
          </a:p>
        </p:txBody>
      </p:sp>
      <p:sp>
        <p:nvSpPr>
          <p:cNvPr id="9" name="Rectangle 8">
            <a:extLst>
              <a:ext uri="{FF2B5EF4-FFF2-40B4-BE49-F238E27FC236}">
                <a16:creationId xmlns:a16="http://schemas.microsoft.com/office/drawing/2014/main" id="{4D5B0737-3B37-BF48-A1B5-FC5642E63CE4}"/>
              </a:ext>
            </a:extLst>
          </p:cNvPr>
          <p:cNvSpPr/>
          <p:nvPr/>
        </p:nvSpPr>
        <p:spPr>
          <a:xfrm>
            <a:off x="400198" y="2596844"/>
            <a:ext cx="6203951" cy="2677656"/>
          </a:xfrm>
          <a:prstGeom prst="rect">
            <a:avLst/>
          </a:prstGeom>
        </p:spPr>
        <p:txBody>
          <a:bodyPr wrap="square">
            <a:spAutoFit/>
          </a:bodyPr>
          <a:lstStyle/>
          <a:p>
            <a:pPr algn="ctr"/>
            <a:r>
              <a:rPr lang="en-GB" sz="2800" dirty="0">
                <a:latin typeface="Twinkl Cursive Unlooped" panose="02000000000000000000" pitchFamily="2" charset="77"/>
              </a:rPr>
              <a:t>Lent is often called the springtime of the Church – the word itself means lengthen and if you take care to notice, the whole world around you is growing and changing every day, just as we are during Lent. </a:t>
            </a:r>
          </a:p>
        </p:txBody>
      </p:sp>
      <p:pic>
        <p:nvPicPr>
          <p:cNvPr id="5" name="Picture 4">
            <a:extLst>
              <a:ext uri="{FF2B5EF4-FFF2-40B4-BE49-F238E27FC236}">
                <a16:creationId xmlns:a16="http://schemas.microsoft.com/office/drawing/2014/main" id="{96B3B918-1C8E-0740-846D-6D59F5B898F1}"/>
              </a:ext>
            </a:extLst>
          </p:cNvPr>
          <p:cNvPicPr>
            <a:picLocks noChangeAspect="1"/>
          </p:cNvPicPr>
          <p:nvPr/>
        </p:nvPicPr>
        <p:blipFill>
          <a:blip r:embed="rId2"/>
          <a:stretch>
            <a:fillRect/>
          </a:stretch>
        </p:blipFill>
        <p:spPr>
          <a:xfrm>
            <a:off x="7042150" y="2596844"/>
            <a:ext cx="4749652" cy="2677656"/>
          </a:xfrm>
          <a:prstGeom prst="rect">
            <a:avLst/>
          </a:prstGeom>
        </p:spPr>
      </p:pic>
    </p:spTree>
    <p:extLst>
      <p:ext uri="{BB962C8B-B14F-4D97-AF65-F5344CB8AC3E}">
        <p14:creationId xmlns:p14="http://schemas.microsoft.com/office/powerpoint/2010/main" val="2936724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7B8A1D-963D-954F-8793-35316F351531}"/>
              </a:ext>
            </a:extLst>
          </p:cNvPr>
          <p:cNvSpPr>
            <a:spLocks noGrp="1"/>
          </p:cNvSpPr>
          <p:nvPr>
            <p:ph idx="1"/>
          </p:nvPr>
        </p:nvSpPr>
        <p:spPr/>
        <p:txBody>
          <a:bodyPr/>
          <a:lstStyle/>
          <a:p>
            <a:pPr marL="0" indent="0" algn="ctr">
              <a:buNone/>
            </a:pPr>
            <a:r>
              <a:rPr lang="en-US" sz="2800" dirty="0">
                <a:solidFill>
                  <a:schemeClr val="tx1"/>
                </a:solidFill>
                <a:latin typeface="Twinkl Cursive Unlooped" panose="02000000000000000000" pitchFamily="2" charset="77"/>
              </a:rPr>
              <a:t>Talk about your learning and the changes you see and have experienced around school and in Church and see if you can write down anything you know to answer this next question. </a:t>
            </a:r>
          </a:p>
          <a:p>
            <a:pPr marL="0" indent="0" algn="ctr">
              <a:buNone/>
            </a:pPr>
            <a:endParaRPr lang="en-US" dirty="0">
              <a:solidFill>
                <a:schemeClr val="tx1"/>
              </a:solidFill>
              <a:latin typeface="Twinkl Cursive Unlooped" panose="02000000000000000000" pitchFamily="2" charset="77"/>
            </a:endParaRPr>
          </a:p>
          <a:p>
            <a:pPr marL="0" indent="0" algn="ctr">
              <a:buNone/>
            </a:pPr>
            <a:r>
              <a:rPr lang="en-US" sz="3600" b="1" dirty="0">
                <a:solidFill>
                  <a:schemeClr val="tx1"/>
                </a:solidFill>
                <a:latin typeface="Twinkl Cursive Unlooped" panose="02000000000000000000" pitchFamily="2" charset="77"/>
              </a:rPr>
              <a:t>How and why is Lent different?</a:t>
            </a:r>
          </a:p>
        </p:txBody>
      </p:sp>
      <p:sp>
        <p:nvSpPr>
          <p:cNvPr id="6" name="Rectangle 5">
            <a:extLst>
              <a:ext uri="{FF2B5EF4-FFF2-40B4-BE49-F238E27FC236}">
                <a16:creationId xmlns:a16="http://schemas.microsoft.com/office/drawing/2014/main" id="{A044F2EF-68FD-8946-AF4D-1B3EAD0B3BF9}"/>
              </a:ext>
            </a:extLst>
          </p:cNvPr>
          <p:cNvSpPr/>
          <p:nvPr/>
        </p:nvSpPr>
        <p:spPr>
          <a:xfrm>
            <a:off x="1984943" y="829747"/>
            <a:ext cx="8222123"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How and why is Lent different?</a:t>
            </a:r>
          </a:p>
        </p:txBody>
      </p:sp>
      <p:pic>
        <p:nvPicPr>
          <p:cNvPr id="8" name="Picture 7">
            <a:extLst>
              <a:ext uri="{FF2B5EF4-FFF2-40B4-BE49-F238E27FC236}">
                <a16:creationId xmlns:a16="http://schemas.microsoft.com/office/drawing/2014/main" id="{D7BEF639-9DF7-324D-8BB5-54948870FF21}"/>
              </a:ext>
            </a:extLst>
          </p:cNvPr>
          <p:cNvPicPr>
            <a:picLocks noChangeAspect="1"/>
          </p:cNvPicPr>
          <p:nvPr/>
        </p:nvPicPr>
        <p:blipFill>
          <a:blip r:embed="rId2"/>
          <a:stretch>
            <a:fillRect/>
          </a:stretch>
        </p:blipFill>
        <p:spPr>
          <a:xfrm>
            <a:off x="9580394" y="4136361"/>
            <a:ext cx="2030413" cy="2030413"/>
          </a:xfrm>
          <a:prstGeom prst="rect">
            <a:avLst/>
          </a:prstGeom>
        </p:spPr>
      </p:pic>
    </p:spTree>
    <p:extLst>
      <p:ext uri="{BB962C8B-B14F-4D97-AF65-F5344CB8AC3E}">
        <p14:creationId xmlns:p14="http://schemas.microsoft.com/office/powerpoint/2010/main" val="2967704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769196-ADFC-6444-98E6-A340F38A395E}"/>
              </a:ext>
            </a:extLst>
          </p:cNvPr>
          <p:cNvSpPr>
            <a:spLocks noGrp="1"/>
          </p:cNvSpPr>
          <p:nvPr>
            <p:ph idx="1"/>
          </p:nvPr>
        </p:nvSpPr>
        <p:spPr>
          <a:xfrm>
            <a:off x="452605" y="1841038"/>
            <a:ext cx="11029615" cy="945025"/>
          </a:xfrm>
        </p:spPr>
        <p:txBody>
          <a:bodyPr>
            <a:normAutofit/>
          </a:bodyPr>
          <a:lstStyle/>
          <a:p>
            <a:pPr marL="0" indent="0" algn="ctr">
              <a:buNone/>
            </a:pPr>
            <a:r>
              <a:rPr lang="en-GB" sz="2800" dirty="0">
                <a:solidFill>
                  <a:schemeClr val="tx1"/>
                </a:solidFill>
                <a:latin typeface="Twinkl Cursive Unlooped" panose="02000000000000000000" pitchFamily="2" charset="77"/>
              </a:rPr>
              <a:t>The dates when Lent begins and ends each year changes but it always begins seven Wednesdays before Easter Sunday.</a:t>
            </a:r>
          </a:p>
        </p:txBody>
      </p:sp>
      <p:sp>
        <p:nvSpPr>
          <p:cNvPr id="6" name="Rectangle 5">
            <a:extLst>
              <a:ext uri="{FF2B5EF4-FFF2-40B4-BE49-F238E27FC236}">
                <a16:creationId xmlns:a16="http://schemas.microsoft.com/office/drawing/2014/main" id="{A20E58E7-390D-094B-96FA-F52EF32839FC}"/>
              </a:ext>
            </a:extLst>
          </p:cNvPr>
          <p:cNvSpPr/>
          <p:nvPr/>
        </p:nvSpPr>
        <p:spPr>
          <a:xfrm>
            <a:off x="1984943" y="829747"/>
            <a:ext cx="8222123"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How and why is Lent different?</a:t>
            </a:r>
          </a:p>
        </p:txBody>
      </p:sp>
      <p:sp>
        <p:nvSpPr>
          <p:cNvPr id="7" name="Rectangle 6">
            <a:extLst>
              <a:ext uri="{FF2B5EF4-FFF2-40B4-BE49-F238E27FC236}">
                <a16:creationId xmlns:a16="http://schemas.microsoft.com/office/drawing/2014/main" id="{F62EA76F-C538-334F-8DEA-5CC2C14F8ADB}"/>
              </a:ext>
            </a:extLst>
          </p:cNvPr>
          <p:cNvSpPr/>
          <p:nvPr/>
        </p:nvSpPr>
        <p:spPr>
          <a:xfrm>
            <a:off x="452605" y="3027913"/>
            <a:ext cx="7184690" cy="3170099"/>
          </a:xfrm>
          <a:prstGeom prst="rect">
            <a:avLst/>
          </a:prstGeom>
        </p:spPr>
        <p:txBody>
          <a:bodyPr wrap="square">
            <a:spAutoFit/>
          </a:bodyPr>
          <a:lstStyle/>
          <a:p>
            <a:r>
              <a:rPr lang="en-GB" sz="2800" dirty="0">
                <a:latin typeface="Twinkl Cursive Unlooped" panose="02000000000000000000" pitchFamily="2" charset="77"/>
              </a:rPr>
              <a:t>The most important days we celebrate include; </a:t>
            </a:r>
          </a:p>
          <a:p>
            <a:r>
              <a:rPr lang="en-GB" sz="2400" b="1" dirty="0">
                <a:latin typeface="Twinkl Cursive Unlooped" panose="02000000000000000000" pitchFamily="2" charset="77"/>
              </a:rPr>
              <a:t>Ash Wednesday</a:t>
            </a:r>
          </a:p>
          <a:p>
            <a:r>
              <a:rPr lang="en-GB" sz="2400" b="1" dirty="0">
                <a:latin typeface="Twinkl Cursive Unlooped" panose="02000000000000000000" pitchFamily="2" charset="77"/>
              </a:rPr>
              <a:t>Every Friday</a:t>
            </a:r>
          </a:p>
          <a:p>
            <a:r>
              <a:rPr lang="en-GB" sz="2400" b="1" dirty="0">
                <a:latin typeface="Twinkl Cursive Unlooped" panose="02000000000000000000" pitchFamily="2" charset="77"/>
              </a:rPr>
              <a:t>Palm Sunday </a:t>
            </a:r>
            <a:r>
              <a:rPr lang="en-GB" sz="2400" dirty="0">
                <a:latin typeface="Twinkl Cursive Unlooped" panose="02000000000000000000" pitchFamily="2" charset="77"/>
              </a:rPr>
              <a:t>– which begins Holy Week</a:t>
            </a:r>
          </a:p>
          <a:p>
            <a:r>
              <a:rPr lang="en-GB" sz="2400" b="1" dirty="0">
                <a:latin typeface="Twinkl Cursive Unlooped" panose="02000000000000000000" pitchFamily="2" charset="77"/>
              </a:rPr>
              <a:t>Maundy Thursday </a:t>
            </a:r>
            <a:r>
              <a:rPr lang="en-GB" sz="2400" dirty="0">
                <a:latin typeface="Twinkl Cursive Unlooped" panose="02000000000000000000" pitchFamily="2" charset="77"/>
              </a:rPr>
              <a:t>– The Last Supper</a:t>
            </a:r>
          </a:p>
          <a:p>
            <a:r>
              <a:rPr lang="en-GB" sz="2400" b="1" dirty="0">
                <a:latin typeface="Twinkl Cursive Unlooped" panose="02000000000000000000" pitchFamily="2" charset="77"/>
              </a:rPr>
              <a:t>Good Friday </a:t>
            </a:r>
            <a:r>
              <a:rPr lang="en-GB" sz="2400" dirty="0">
                <a:latin typeface="Twinkl Cursive Unlooped" panose="02000000000000000000" pitchFamily="2" charset="77"/>
              </a:rPr>
              <a:t>- Christ’s Passion and Death</a:t>
            </a:r>
          </a:p>
          <a:p>
            <a:r>
              <a:rPr lang="en-GB" sz="2400" b="1" dirty="0">
                <a:latin typeface="Twinkl Cursive Unlooped" panose="02000000000000000000" pitchFamily="2" charset="77"/>
              </a:rPr>
              <a:t>Holy Saturday </a:t>
            </a:r>
            <a:r>
              <a:rPr lang="en-GB" sz="2400" dirty="0">
                <a:latin typeface="Twinkl Cursive Unlooped" panose="02000000000000000000" pitchFamily="2" charset="77"/>
              </a:rPr>
              <a:t>-  the day before Easter</a:t>
            </a:r>
          </a:p>
        </p:txBody>
      </p:sp>
      <p:pic>
        <p:nvPicPr>
          <p:cNvPr id="9" name="Picture 8">
            <a:extLst>
              <a:ext uri="{FF2B5EF4-FFF2-40B4-BE49-F238E27FC236}">
                <a16:creationId xmlns:a16="http://schemas.microsoft.com/office/drawing/2014/main" id="{C653F3C9-9471-0E44-96B3-3A7AD45D9503}"/>
              </a:ext>
            </a:extLst>
          </p:cNvPr>
          <p:cNvPicPr>
            <a:picLocks noChangeAspect="1"/>
          </p:cNvPicPr>
          <p:nvPr/>
        </p:nvPicPr>
        <p:blipFill>
          <a:blip r:embed="rId2"/>
          <a:stretch>
            <a:fillRect/>
          </a:stretch>
        </p:blipFill>
        <p:spPr>
          <a:xfrm>
            <a:off x="7651582" y="3350924"/>
            <a:ext cx="4087813" cy="2524076"/>
          </a:xfrm>
          <a:prstGeom prst="rect">
            <a:avLst/>
          </a:prstGeom>
        </p:spPr>
      </p:pic>
    </p:spTree>
    <p:extLst>
      <p:ext uri="{BB962C8B-B14F-4D97-AF65-F5344CB8AC3E}">
        <p14:creationId xmlns:p14="http://schemas.microsoft.com/office/powerpoint/2010/main" val="2952031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97262A-90D9-DD4C-B9FD-95CC56D454F4}"/>
              </a:ext>
            </a:extLst>
          </p:cNvPr>
          <p:cNvSpPr>
            <a:spLocks noGrp="1"/>
          </p:cNvSpPr>
          <p:nvPr>
            <p:ph idx="1"/>
          </p:nvPr>
        </p:nvSpPr>
        <p:spPr>
          <a:xfrm>
            <a:off x="2914650" y="2194783"/>
            <a:ext cx="8810458" cy="1677129"/>
          </a:xfrm>
        </p:spPr>
        <p:txBody>
          <a:bodyPr>
            <a:normAutofit/>
          </a:bodyPr>
          <a:lstStyle/>
          <a:p>
            <a:pPr marL="0" indent="0">
              <a:buNone/>
            </a:pPr>
            <a:r>
              <a:rPr lang="en-GB" sz="2800" dirty="0">
                <a:solidFill>
                  <a:schemeClr val="tx1"/>
                </a:solidFill>
                <a:latin typeface="Twinkl Cursive Unlooped" panose="02000000000000000000" pitchFamily="2" charset="77"/>
              </a:rPr>
              <a:t>Liturgical colours change from Green for ordinary time, to Purple, because it reminds us of the pain and suffering of Jesus when he was crucified. </a:t>
            </a:r>
          </a:p>
        </p:txBody>
      </p:sp>
      <p:sp>
        <p:nvSpPr>
          <p:cNvPr id="6" name="Rectangle 5">
            <a:extLst>
              <a:ext uri="{FF2B5EF4-FFF2-40B4-BE49-F238E27FC236}">
                <a16:creationId xmlns:a16="http://schemas.microsoft.com/office/drawing/2014/main" id="{FC4050F1-3C54-C347-91A7-6F78FD391AB0}"/>
              </a:ext>
            </a:extLst>
          </p:cNvPr>
          <p:cNvSpPr/>
          <p:nvPr/>
        </p:nvSpPr>
        <p:spPr>
          <a:xfrm>
            <a:off x="1984943" y="829747"/>
            <a:ext cx="8222123"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How and why is Lent different?</a:t>
            </a:r>
          </a:p>
        </p:txBody>
      </p:sp>
      <p:sp>
        <p:nvSpPr>
          <p:cNvPr id="7" name="Rectangle 6">
            <a:extLst>
              <a:ext uri="{FF2B5EF4-FFF2-40B4-BE49-F238E27FC236}">
                <a16:creationId xmlns:a16="http://schemas.microsoft.com/office/drawing/2014/main" id="{0EBEFA8A-8D80-A247-B5B7-AA4B67106AF2}"/>
              </a:ext>
            </a:extLst>
          </p:cNvPr>
          <p:cNvSpPr/>
          <p:nvPr/>
        </p:nvSpPr>
        <p:spPr>
          <a:xfrm>
            <a:off x="2914650" y="3857625"/>
            <a:ext cx="8696156" cy="523220"/>
          </a:xfrm>
          <a:prstGeom prst="rect">
            <a:avLst/>
          </a:prstGeom>
        </p:spPr>
        <p:txBody>
          <a:bodyPr wrap="square">
            <a:spAutoFit/>
          </a:bodyPr>
          <a:lstStyle/>
          <a:p>
            <a:r>
              <a:rPr lang="en-GB" sz="2800" dirty="0">
                <a:latin typeface="Twinkl Cursive Unlooped" panose="02000000000000000000" pitchFamily="2" charset="77"/>
              </a:rPr>
              <a:t>Purple is also a royal colour – why is this important?</a:t>
            </a:r>
          </a:p>
        </p:txBody>
      </p:sp>
      <p:sp>
        <p:nvSpPr>
          <p:cNvPr id="8" name="Rectangle 7">
            <a:extLst>
              <a:ext uri="{FF2B5EF4-FFF2-40B4-BE49-F238E27FC236}">
                <a16:creationId xmlns:a16="http://schemas.microsoft.com/office/drawing/2014/main" id="{4AA971AB-02B6-7641-8F6C-74789F174DDC}"/>
              </a:ext>
            </a:extLst>
          </p:cNvPr>
          <p:cNvSpPr/>
          <p:nvPr/>
        </p:nvSpPr>
        <p:spPr>
          <a:xfrm>
            <a:off x="2914649" y="4740014"/>
            <a:ext cx="8696157" cy="1384995"/>
          </a:xfrm>
          <a:prstGeom prst="rect">
            <a:avLst/>
          </a:prstGeom>
        </p:spPr>
        <p:txBody>
          <a:bodyPr wrap="square">
            <a:spAutoFit/>
          </a:bodyPr>
          <a:lstStyle/>
          <a:p>
            <a:r>
              <a:rPr lang="en-GB" sz="2800" dirty="0">
                <a:latin typeface="Twinkl Cursive Unlooped" panose="02000000000000000000" pitchFamily="2" charset="77"/>
              </a:rPr>
              <a:t>The colour purple also symbolises that Lent is a time of preparation, can anyone remember another time of preparation when the colour purple is used? </a:t>
            </a:r>
          </a:p>
        </p:txBody>
      </p:sp>
      <p:pic>
        <p:nvPicPr>
          <p:cNvPr id="9" name="Picture 8">
            <a:extLst>
              <a:ext uri="{FF2B5EF4-FFF2-40B4-BE49-F238E27FC236}">
                <a16:creationId xmlns:a16="http://schemas.microsoft.com/office/drawing/2014/main" id="{8EC66B01-6A78-BF4F-8D4B-CECBB8226A36}"/>
              </a:ext>
            </a:extLst>
          </p:cNvPr>
          <p:cNvPicPr>
            <a:picLocks noChangeAspect="1"/>
          </p:cNvPicPr>
          <p:nvPr/>
        </p:nvPicPr>
        <p:blipFill>
          <a:blip r:embed="rId2"/>
          <a:stretch>
            <a:fillRect/>
          </a:stretch>
        </p:blipFill>
        <p:spPr>
          <a:xfrm>
            <a:off x="466892" y="3219537"/>
            <a:ext cx="2333454" cy="2333456"/>
          </a:xfrm>
          <a:prstGeom prst="rect">
            <a:avLst/>
          </a:prstGeom>
        </p:spPr>
      </p:pic>
    </p:spTree>
    <p:extLst>
      <p:ext uri="{BB962C8B-B14F-4D97-AF65-F5344CB8AC3E}">
        <p14:creationId xmlns:p14="http://schemas.microsoft.com/office/powerpoint/2010/main" val="115762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388974-335F-474E-8262-3D7AA947D1EB}"/>
              </a:ext>
            </a:extLst>
          </p:cNvPr>
          <p:cNvSpPr>
            <a:spLocks noGrp="1"/>
          </p:cNvSpPr>
          <p:nvPr>
            <p:ph idx="1"/>
          </p:nvPr>
        </p:nvSpPr>
        <p:spPr>
          <a:xfrm>
            <a:off x="581191" y="1819362"/>
            <a:ext cx="8877134" cy="2620105"/>
          </a:xfrm>
        </p:spPr>
        <p:txBody>
          <a:bodyPr>
            <a:normAutofit/>
          </a:bodyPr>
          <a:lstStyle/>
          <a:p>
            <a:pPr marL="0" indent="0" algn="ctr">
              <a:buNone/>
            </a:pPr>
            <a:r>
              <a:rPr lang="en-GB" sz="2800" dirty="0">
                <a:solidFill>
                  <a:schemeClr val="tx1"/>
                </a:solidFill>
                <a:latin typeface="Twinkl Cursive Unlooped" panose="02000000000000000000" pitchFamily="2" charset="77"/>
              </a:rPr>
              <a:t>Another thing that is special and different about Lent is how it all begins. </a:t>
            </a:r>
          </a:p>
          <a:p>
            <a:pPr marL="0" indent="0" algn="ctr">
              <a:buNone/>
            </a:pPr>
            <a:r>
              <a:rPr lang="en-GB" sz="2800" dirty="0">
                <a:solidFill>
                  <a:schemeClr val="tx1"/>
                </a:solidFill>
                <a:latin typeface="Twinkl Cursive Unlooped" panose="02000000000000000000" pitchFamily="2" charset="77"/>
              </a:rPr>
              <a:t>On Ash Wednesday we attend Mass and receive ashes on our foreheads in the sign of the cross. </a:t>
            </a:r>
          </a:p>
          <a:p>
            <a:pPr marL="0" indent="0" algn="ctr">
              <a:buNone/>
            </a:pPr>
            <a:r>
              <a:rPr lang="en-GB" sz="2800" dirty="0">
                <a:solidFill>
                  <a:schemeClr val="tx1"/>
                </a:solidFill>
                <a:latin typeface="Twinkl Cursive Unlooped" panose="02000000000000000000" pitchFamily="2" charset="77"/>
              </a:rPr>
              <a:t>Any ideas what this shows? </a:t>
            </a:r>
          </a:p>
        </p:txBody>
      </p:sp>
      <p:sp>
        <p:nvSpPr>
          <p:cNvPr id="6" name="Rectangle 5">
            <a:extLst>
              <a:ext uri="{FF2B5EF4-FFF2-40B4-BE49-F238E27FC236}">
                <a16:creationId xmlns:a16="http://schemas.microsoft.com/office/drawing/2014/main" id="{150A0FD3-06D7-7C40-A275-3681D82236A5}"/>
              </a:ext>
            </a:extLst>
          </p:cNvPr>
          <p:cNvSpPr/>
          <p:nvPr/>
        </p:nvSpPr>
        <p:spPr>
          <a:xfrm>
            <a:off x="1984943" y="829747"/>
            <a:ext cx="8222123" cy="769441"/>
          </a:xfrm>
          <a:prstGeom prst="rect">
            <a:avLst/>
          </a:prstGeom>
        </p:spPr>
        <p:txBody>
          <a:bodyPr wrap="none">
            <a:spAutoFit/>
          </a:bodyPr>
          <a:lstStyle/>
          <a:p>
            <a:pPr algn="ctr"/>
            <a:r>
              <a:rPr lang="en-US" sz="4400" b="1" dirty="0">
                <a:solidFill>
                  <a:schemeClr val="bg1"/>
                </a:solidFill>
                <a:latin typeface="Twinkl Cursive Unlooped" panose="02000000000000000000" pitchFamily="2" charset="77"/>
              </a:rPr>
              <a:t>How and why is Lent different?</a:t>
            </a:r>
          </a:p>
        </p:txBody>
      </p:sp>
      <p:sp>
        <p:nvSpPr>
          <p:cNvPr id="7" name="Rectangle 6">
            <a:extLst>
              <a:ext uri="{FF2B5EF4-FFF2-40B4-BE49-F238E27FC236}">
                <a16:creationId xmlns:a16="http://schemas.microsoft.com/office/drawing/2014/main" id="{B1A86DE4-9AC6-434E-8650-7A4772CBEF47}"/>
              </a:ext>
            </a:extLst>
          </p:cNvPr>
          <p:cNvSpPr/>
          <p:nvPr/>
        </p:nvSpPr>
        <p:spPr>
          <a:xfrm>
            <a:off x="581190" y="4351941"/>
            <a:ext cx="8877135" cy="1384995"/>
          </a:xfrm>
          <a:prstGeom prst="rect">
            <a:avLst/>
          </a:prstGeom>
        </p:spPr>
        <p:txBody>
          <a:bodyPr wrap="square">
            <a:spAutoFit/>
          </a:bodyPr>
          <a:lstStyle/>
          <a:p>
            <a:pPr algn="ctr"/>
            <a:r>
              <a:rPr lang="en-GB" sz="2800" dirty="0">
                <a:latin typeface="Twinkl Cursive Unlooped" panose="02000000000000000000" pitchFamily="2" charset="77"/>
              </a:rPr>
              <a:t>It is a sign that we are seeking forgiveness for the things we have done wrong and want to change to be more like Jesus.</a:t>
            </a:r>
          </a:p>
        </p:txBody>
      </p:sp>
      <p:sp>
        <p:nvSpPr>
          <p:cNvPr id="8" name="Rectangle 7">
            <a:extLst>
              <a:ext uri="{FF2B5EF4-FFF2-40B4-BE49-F238E27FC236}">
                <a16:creationId xmlns:a16="http://schemas.microsoft.com/office/drawing/2014/main" id="{BB01117F-D7E0-BE44-BE3D-63334D9AF8FF}"/>
              </a:ext>
            </a:extLst>
          </p:cNvPr>
          <p:cNvSpPr/>
          <p:nvPr/>
        </p:nvSpPr>
        <p:spPr>
          <a:xfrm>
            <a:off x="581190" y="5736936"/>
            <a:ext cx="11029615" cy="954107"/>
          </a:xfrm>
          <a:prstGeom prst="rect">
            <a:avLst/>
          </a:prstGeom>
        </p:spPr>
        <p:txBody>
          <a:bodyPr wrap="square">
            <a:spAutoFit/>
          </a:bodyPr>
          <a:lstStyle/>
          <a:p>
            <a:pPr algn="ctr"/>
            <a:r>
              <a:rPr lang="en-GB" sz="2800" dirty="0">
                <a:latin typeface="Twinkl Cursive Unlooped" panose="02000000000000000000" pitchFamily="2" charset="77"/>
              </a:rPr>
              <a:t>And of course, during the whole season of Lent, we </a:t>
            </a:r>
            <a:r>
              <a:rPr lang="en-GB" sz="2800" b="1" dirty="0">
                <a:latin typeface="Twinkl Cursive Unlooped" panose="02000000000000000000" pitchFamily="2" charset="77"/>
              </a:rPr>
              <a:t>do not say or sing</a:t>
            </a:r>
            <a:r>
              <a:rPr lang="en-GB" sz="2800" dirty="0">
                <a:latin typeface="Twinkl Cursive Unlooped" panose="02000000000000000000" pitchFamily="2" charset="77"/>
              </a:rPr>
              <a:t> the A*******.</a:t>
            </a:r>
            <a:endParaRPr lang="en-GB" sz="2800" b="1" dirty="0">
              <a:latin typeface="Twinkl Cursive Unlooped" panose="02000000000000000000" pitchFamily="2" charset="77"/>
            </a:endParaRPr>
          </a:p>
        </p:txBody>
      </p:sp>
      <p:pic>
        <p:nvPicPr>
          <p:cNvPr id="9" name="Picture 8">
            <a:extLst>
              <a:ext uri="{FF2B5EF4-FFF2-40B4-BE49-F238E27FC236}">
                <a16:creationId xmlns:a16="http://schemas.microsoft.com/office/drawing/2014/main" id="{4579C6C8-5EF0-3A42-A787-0D421F05C577}"/>
              </a:ext>
            </a:extLst>
          </p:cNvPr>
          <p:cNvPicPr>
            <a:picLocks noChangeAspect="1"/>
          </p:cNvPicPr>
          <p:nvPr/>
        </p:nvPicPr>
        <p:blipFill>
          <a:blip r:embed="rId2"/>
          <a:stretch>
            <a:fillRect/>
          </a:stretch>
        </p:blipFill>
        <p:spPr>
          <a:xfrm>
            <a:off x="9782176" y="2772671"/>
            <a:ext cx="2005013" cy="1925041"/>
          </a:xfrm>
          <a:prstGeom prst="rect">
            <a:avLst/>
          </a:prstGeom>
        </p:spPr>
      </p:pic>
    </p:spTree>
    <p:extLst>
      <p:ext uri="{BB962C8B-B14F-4D97-AF65-F5344CB8AC3E}">
        <p14:creationId xmlns:p14="http://schemas.microsoft.com/office/powerpoint/2010/main" val="787531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08A4BA-4EDD-0E41-A881-10C5DB80EB2A}"/>
              </a:ext>
            </a:extLst>
          </p:cNvPr>
          <p:cNvSpPr>
            <a:spLocks noGrp="1"/>
          </p:cNvSpPr>
          <p:nvPr>
            <p:ph idx="1"/>
          </p:nvPr>
        </p:nvSpPr>
        <p:spPr>
          <a:xfrm>
            <a:off x="581192" y="2180496"/>
            <a:ext cx="11029615" cy="4290388"/>
          </a:xfrm>
        </p:spPr>
        <p:txBody>
          <a:bodyPr>
            <a:normAutofit fontScale="92500" lnSpcReduction="10000"/>
          </a:bodyPr>
          <a:lstStyle/>
          <a:p>
            <a:pPr marL="0" indent="0" algn="ctr">
              <a:buNone/>
            </a:pPr>
            <a:r>
              <a:rPr lang="en-GB" sz="2800" dirty="0">
                <a:solidFill>
                  <a:schemeClr val="tx1"/>
                </a:solidFill>
                <a:latin typeface="Twinkl Cursive Unlooped" panose="02000000000000000000" pitchFamily="2" charset="77"/>
              </a:rPr>
              <a:t>During the season of Lent, we focus on growth, change and transformation, just as Jesus did during those 40 days and nights in the wilderness – so how can we be more like him to help us grow and change this Lent?</a:t>
            </a:r>
          </a:p>
          <a:p>
            <a:pPr marL="0" indent="0" algn="ctr">
              <a:buNone/>
            </a:pPr>
            <a:r>
              <a:rPr lang="en-US" sz="2800" dirty="0">
                <a:solidFill>
                  <a:schemeClr val="tx1"/>
                </a:solidFill>
                <a:latin typeface="Twinkl Cursive Unlooped" panose="02000000000000000000" pitchFamily="2" charset="77"/>
              </a:rPr>
              <a:t>Think about your Lenten promises and the scripture we shared at the beginning of our learning.  </a:t>
            </a:r>
          </a:p>
          <a:p>
            <a:pPr marL="0" indent="0" algn="ctr">
              <a:buNone/>
            </a:pPr>
            <a:endParaRPr lang="en-US" dirty="0">
              <a:solidFill>
                <a:schemeClr val="tx1"/>
              </a:solidFill>
              <a:latin typeface="Twinkl Cursive Unlooped" panose="02000000000000000000" pitchFamily="2" charset="77"/>
            </a:endParaRPr>
          </a:p>
          <a:p>
            <a:pPr marL="0" indent="0" algn="ctr">
              <a:buNone/>
            </a:pPr>
            <a:r>
              <a:rPr lang="en-US" sz="3600" b="1" dirty="0">
                <a:solidFill>
                  <a:schemeClr val="tx1"/>
                </a:solidFill>
                <a:latin typeface="Twinkl Cursive Unlooped" panose="02000000000000000000" pitchFamily="2" charset="77"/>
              </a:rPr>
              <a:t>How can we be more like Christ </a:t>
            </a:r>
          </a:p>
          <a:p>
            <a:pPr marL="0" indent="0" algn="ctr">
              <a:buNone/>
            </a:pPr>
            <a:r>
              <a:rPr lang="en-US" sz="3600" b="1" dirty="0">
                <a:solidFill>
                  <a:schemeClr val="tx1"/>
                </a:solidFill>
                <a:latin typeface="Twinkl Cursive Unlooped" panose="02000000000000000000" pitchFamily="2" charset="77"/>
              </a:rPr>
              <a:t>during Lent?</a:t>
            </a:r>
          </a:p>
        </p:txBody>
      </p:sp>
      <p:sp>
        <p:nvSpPr>
          <p:cNvPr id="6" name="Rectangle 5">
            <a:extLst>
              <a:ext uri="{FF2B5EF4-FFF2-40B4-BE49-F238E27FC236}">
                <a16:creationId xmlns:a16="http://schemas.microsoft.com/office/drawing/2014/main" id="{FBB586C4-C874-104E-BF8B-B74ABA29AFF4}"/>
              </a:ext>
            </a:extLst>
          </p:cNvPr>
          <p:cNvSpPr/>
          <p:nvPr/>
        </p:nvSpPr>
        <p:spPr>
          <a:xfrm>
            <a:off x="540648" y="829747"/>
            <a:ext cx="11110734"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How can we be more like Christ during Lent?</a:t>
            </a:r>
          </a:p>
        </p:txBody>
      </p:sp>
      <p:pic>
        <p:nvPicPr>
          <p:cNvPr id="7" name="Picture 6">
            <a:extLst>
              <a:ext uri="{FF2B5EF4-FFF2-40B4-BE49-F238E27FC236}">
                <a16:creationId xmlns:a16="http://schemas.microsoft.com/office/drawing/2014/main" id="{282D0951-36E6-F24E-BC44-A351BC5BEE34}"/>
              </a:ext>
            </a:extLst>
          </p:cNvPr>
          <p:cNvPicPr>
            <a:picLocks noChangeAspect="1"/>
          </p:cNvPicPr>
          <p:nvPr/>
        </p:nvPicPr>
        <p:blipFill>
          <a:blip r:embed="rId2"/>
          <a:stretch>
            <a:fillRect/>
          </a:stretch>
        </p:blipFill>
        <p:spPr>
          <a:xfrm>
            <a:off x="9580394" y="4440471"/>
            <a:ext cx="2030413" cy="2030413"/>
          </a:xfrm>
          <a:prstGeom prst="rect">
            <a:avLst/>
          </a:prstGeom>
        </p:spPr>
      </p:pic>
    </p:spTree>
    <p:extLst>
      <p:ext uri="{BB962C8B-B14F-4D97-AF65-F5344CB8AC3E}">
        <p14:creationId xmlns:p14="http://schemas.microsoft.com/office/powerpoint/2010/main" val="438329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D11D5E-C3AA-4B41-8ACC-BB6464905340}"/>
              </a:ext>
            </a:extLst>
          </p:cNvPr>
          <p:cNvSpPr>
            <a:spLocks noGrp="1"/>
          </p:cNvSpPr>
          <p:nvPr>
            <p:ph idx="1"/>
          </p:nvPr>
        </p:nvSpPr>
        <p:spPr>
          <a:xfrm>
            <a:off x="581190" y="1966183"/>
            <a:ext cx="11029615" cy="3678303"/>
          </a:xfrm>
        </p:spPr>
        <p:txBody>
          <a:bodyPr>
            <a:normAutofit/>
          </a:bodyPr>
          <a:lstStyle/>
          <a:p>
            <a:pPr marL="0" indent="0" algn="ctr">
              <a:buNone/>
            </a:pPr>
            <a:r>
              <a:rPr lang="en-GB" sz="3200" dirty="0">
                <a:solidFill>
                  <a:schemeClr val="tx1"/>
                </a:solidFill>
                <a:latin typeface="Twinkl Cursive Unlooped" panose="02000000000000000000" pitchFamily="2" charset="77"/>
              </a:rPr>
              <a:t>We can become more like Jesus during Lent by being generous. How can we be more generous?</a:t>
            </a:r>
          </a:p>
          <a:p>
            <a:pPr marL="0" indent="0" algn="ctr">
              <a:buNone/>
            </a:pPr>
            <a:r>
              <a:rPr lang="en-GB" sz="3200" dirty="0">
                <a:solidFill>
                  <a:schemeClr val="tx1"/>
                </a:solidFill>
                <a:latin typeface="Twinkl Cursive Unlooped" panose="02000000000000000000" pitchFamily="2" charset="77"/>
              </a:rPr>
              <a:t>Live simply – fasting, saying no to the things we do not need.</a:t>
            </a:r>
          </a:p>
          <a:p>
            <a:pPr marL="0" indent="0" algn="ctr">
              <a:buNone/>
            </a:pPr>
            <a:r>
              <a:rPr lang="en-GB" sz="3200" dirty="0">
                <a:solidFill>
                  <a:schemeClr val="tx1"/>
                </a:solidFill>
                <a:latin typeface="Twinkl Cursive Unlooped" panose="02000000000000000000" pitchFamily="2" charset="77"/>
              </a:rPr>
              <a:t>Jesus is asking us to walk with him – How can you walk in his footsteps? </a:t>
            </a:r>
          </a:p>
        </p:txBody>
      </p:sp>
      <p:sp>
        <p:nvSpPr>
          <p:cNvPr id="9" name="Rectangle 8">
            <a:extLst>
              <a:ext uri="{FF2B5EF4-FFF2-40B4-BE49-F238E27FC236}">
                <a16:creationId xmlns:a16="http://schemas.microsoft.com/office/drawing/2014/main" id="{E41DCDFF-EED9-0F42-BECC-BC7FC9B25AF6}"/>
              </a:ext>
            </a:extLst>
          </p:cNvPr>
          <p:cNvSpPr/>
          <p:nvPr/>
        </p:nvSpPr>
        <p:spPr>
          <a:xfrm>
            <a:off x="540648" y="829747"/>
            <a:ext cx="11110734"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How can we be more like Christ during Lent?</a:t>
            </a:r>
          </a:p>
        </p:txBody>
      </p:sp>
      <p:pic>
        <p:nvPicPr>
          <p:cNvPr id="10" name="Picture 9">
            <a:extLst>
              <a:ext uri="{FF2B5EF4-FFF2-40B4-BE49-F238E27FC236}">
                <a16:creationId xmlns:a16="http://schemas.microsoft.com/office/drawing/2014/main" id="{8B8E61CB-D13E-F14A-A27E-8C9C186F6C3A}"/>
              </a:ext>
            </a:extLst>
          </p:cNvPr>
          <p:cNvPicPr>
            <a:picLocks noChangeAspect="1"/>
          </p:cNvPicPr>
          <p:nvPr/>
        </p:nvPicPr>
        <p:blipFill>
          <a:blip r:embed="rId2"/>
          <a:stretch>
            <a:fillRect/>
          </a:stretch>
        </p:blipFill>
        <p:spPr>
          <a:xfrm rot="5400000">
            <a:off x="5510211" y="3751658"/>
            <a:ext cx="1171574" cy="4612485"/>
          </a:xfrm>
          <a:prstGeom prst="rect">
            <a:avLst/>
          </a:prstGeom>
        </p:spPr>
      </p:pic>
    </p:spTree>
    <p:extLst>
      <p:ext uri="{BB962C8B-B14F-4D97-AF65-F5344CB8AC3E}">
        <p14:creationId xmlns:p14="http://schemas.microsoft.com/office/powerpoint/2010/main" val="2050754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D2B863-52E6-1447-AC42-744CD885F7BA}"/>
              </a:ext>
            </a:extLst>
          </p:cNvPr>
          <p:cNvSpPr>
            <a:spLocks noGrp="1"/>
          </p:cNvSpPr>
          <p:nvPr>
            <p:ph idx="1"/>
          </p:nvPr>
        </p:nvSpPr>
        <p:spPr/>
        <p:txBody>
          <a:bodyPr/>
          <a:lstStyle/>
          <a:p>
            <a:pPr marL="0" indent="0" algn="ctr">
              <a:buNone/>
            </a:pPr>
            <a:r>
              <a:rPr lang="en-US" sz="2800" dirty="0">
                <a:solidFill>
                  <a:schemeClr val="tx1"/>
                </a:solidFill>
                <a:latin typeface="Twinkl Cursive Unlooped" panose="02000000000000000000" pitchFamily="2" charset="77"/>
              </a:rPr>
              <a:t>A challenge. We have talked about all three of them already, but I wonder if you can think of anymore….</a:t>
            </a:r>
            <a:endParaRPr lang="en-US" dirty="0">
              <a:solidFill>
                <a:schemeClr val="tx1"/>
              </a:solidFill>
              <a:latin typeface="Twinkl Cursive Unlooped" panose="02000000000000000000" pitchFamily="2" charset="77"/>
            </a:endParaRPr>
          </a:p>
          <a:p>
            <a:pPr marL="0" indent="0" algn="ctr">
              <a:buNone/>
            </a:pPr>
            <a:r>
              <a:rPr lang="en-US" sz="3600" b="1" dirty="0">
                <a:solidFill>
                  <a:schemeClr val="tx1"/>
                </a:solidFill>
                <a:latin typeface="Twinkl Cursive Unlooped" panose="02000000000000000000" pitchFamily="2" charset="77"/>
              </a:rPr>
              <a:t>Explain the Pillars of Lent </a:t>
            </a:r>
          </a:p>
        </p:txBody>
      </p:sp>
      <p:sp>
        <p:nvSpPr>
          <p:cNvPr id="6" name="Rectangle 5">
            <a:extLst>
              <a:ext uri="{FF2B5EF4-FFF2-40B4-BE49-F238E27FC236}">
                <a16:creationId xmlns:a16="http://schemas.microsoft.com/office/drawing/2014/main" id="{AE910B55-4B61-FA4A-B535-165C31D74A77}"/>
              </a:ext>
            </a:extLst>
          </p:cNvPr>
          <p:cNvSpPr/>
          <p:nvPr/>
        </p:nvSpPr>
        <p:spPr>
          <a:xfrm>
            <a:off x="2836154" y="829747"/>
            <a:ext cx="6519735"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Explain the Pillars of Lent</a:t>
            </a:r>
          </a:p>
        </p:txBody>
      </p:sp>
      <p:pic>
        <p:nvPicPr>
          <p:cNvPr id="7" name="Picture 6">
            <a:extLst>
              <a:ext uri="{FF2B5EF4-FFF2-40B4-BE49-F238E27FC236}">
                <a16:creationId xmlns:a16="http://schemas.microsoft.com/office/drawing/2014/main" id="{AA8E0336-01A7-A54E-92E7-A1C8619F8966}"/>
              </a:ext>
            </a:extLst>
          </p:cNvPr>
          <p:cNvPicPr>
            <a:picLocks noChangeAspect="1"/>
          </p:cNvPicPr>
          <p:nvPr/>
        </p:nvPicPr>
        <p:blipFill>
          <a:blip r:embed="rId2"/>
          <a:stretch>
            <a:fillRect/>
          </a:stretch>
        </p:blipFill>
        <p:spPr>
          <a:xfrm>
            <a:off x="9580394" y="4019647"/>
            <a:ext cx="2030413" cy="2030413"/>
          </a:xfrm>
          <a:prstGeom prst="rect">
            <a:avLst/>
          </a:prstGeom>
        </p:spPr>
      </p:pic>
    </p:spTree>
    <p:extLst>
      <p:ext uri="{BB962C8B-B14F-4D97-AF65-F5344CB8AC3E}">
        <p14:creationId xmlns:p14="http://schemas.microsoft.com/office/powerpoint/2010/main" val="166287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06C7C4-3715-D044-B50A-CDA47D7B74B9}"/>
              </a:ext>
            </a:extLst>
          </p:cNvPr>
          <p:cNvSpPr>
            <a:spLocks noGrp="1"/>
          </p:cNvSpPr>
          <p:nvPr>
            <p:ph idx="1"/>
          </p:nvPr>
        </p:nvSpPr>
        <p:spPr>
          <a:xfrm>
            <a:off x="428626" y="3809998"/>
            <a:ext cx="9944099" cy="2362201"/>
          </a:xfrm>
        </p:spPr>
        <p:txBody>
          <a:bodyPr>
            <a:normAutofit/>
          </a:bodyPr>
          <a:lstStyle/>
          <a:p>
            <a:pPr marL="0" indent="0">
              <a:buNone/>
            </a:pPr>
            <a:r>
              <a:rPr lang="en-GB" sz="2800" dirty="0">
                <a:solidFill>
                  <a:schemeClr val="tx1"/>
                </a:solidFill>
                <a:latin typeface="Twinkl Cursive Unlooped" panose="02000000000000000000" pitchFamily="2" charset="77"/>
              </a:rPr>
              <a:t>There are many ways we can add more prayer to our daily prayer routine. It’s up to you to decide how much you pray and decide what you can add - you might decide to lead your family in Collective Worship – if you do, remember to use the grids on the Faith Leaders website page. </a:t>
            </a:r>
          </a:p>
        </p:txBody>
      </p:sp>
      <p:sp>
        <p:nvSpPr>
          <p:cNvPr id="6" name="Rectangle 5">
            <a:extLst>
              <a:ext uri="{FF2B5EF4-FFF2-40B4-BE49-F238E27FC236}">
                <a16:creationId xmlns:a16="http://schemas.microsoft.com/office/drawing/2014/main" id="{561600E9-9F94-C14E-8718-01513073DC67}"/>
              </a:ext>
            </a:extLst>
          </p:cNvPr>
          <p:cNvSpPr/>
          <p:nvPr/>
        </p:nvSpPr>
        <p:spPr>
          <a:xfrm>
            <a:off x="5195769" y="829747"/>
            <a:ext cx="1800494"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Prayer</a:t>
            </a:r>
          </a:p>
        </p:txBody>
      </p:sp>
      <p:pic>
        <p:nvPicPr>
          <p:cNvPr id="7" name="Picture 6">
            <a:extLst>
              <a:ext uri="{FF2B5EF4-FFF2-40B4-BE49-F238E27FC236}">
                <a16:creationId xmlns:a16="http://schemas.microsoft.com/office/drawing/2014/main" id="{A9355205-1B42-FE4C-871C-BBFCC7A90F9E}"/>
              </a:ext>
            </a:extLst>
          </p:cNvPr>
          <p:cNvPicPr>
            <a:picLocks noChangeAspect="1"/>
          </p:cNvPicPr>
          <p:nvPr/>
        </p:nvPicPr>
        <p:blipFill>
          <a:blip r:embed="rId2"/>
          <a:stretch>
            <a:fillRect/>
          </a:stretch>
        </p:blipFill>
        <p:spPr>
          <a:xfrm>
            <a:off x="9829800" y="4495800"/>
            <a:ext cx="2362200" cy="2362200"/>
          </a:xfrm>
          <a:prstGeom prst="rect">
            <a:avLst/>
          </a:prstGeom>
        </p:spPr>
      </p:pic>
      <p:sp>
        <p:nvSpPr>
          <p:cNvPr id="8" name="Rectangle 7">
            <a:extLst>
              <a:ext uri="{FF2B5EF4-FFF2-40B4-BE49-F238E27FC236}">
                <a16:creationId xmlns:a16="http://schemas.microsoft.com/office/drawing/2014/main" id="{C6373CE4-3010-4B45-8DE0-CC30DEEAFDC2}"/>
              </a:ext>
            </a:extLst>
          </p:cNvPr>
          <p:cNvSpPr/>
          <p:nvPr/>
        </p:nvSpPr>
        <p:spPr>
          <a:xfrm>
            <a:off x="428626" y="1874728"/>
            <a:ext cx="11287124" cy="1815882"/>
          </a:xfrm>
          <a:prstGeom prst="rect">
            <a:avLst/>
          </a:prstGeom>
        </p:spPr>
        <p:txBody>
          <a:bodyPr wrap="square">
            <a:spAutoFit/>
          </a:bodyPr>
          <a:lstStyle/>
          <a:p>
            <a:pPr algn="ctr"/>
            <a:r>
              <a:rPr lang="en-GB" sz="2800" dirty="0">
                <a:latin typeface="Twinkl Cursive Unlooped" panose="02000000000000000000" pitchFamily="2" charset="77"/>
              </a:rPr>
              <a:t>One thing we focus on during Lent is growing closer to God through prayer. Prayer is extremely important. Prayer bonds us with God. When we pray, we let God know we believe in Him and we learn to feel God’s love in our hearts.</a:t>
            </a:r>
          </a:p>
        </p:txBody>
      </p:sp>
    </p:spTree>
    <p:extLst>
      <p:ext uri="{BB962C8B-B14F-4D97-AF65-F5344CB8AC3E}">
        <p14:creationId xmlns:p14="http://schemas.microsoft.com/office/powerpoint/2010/main" val="2311935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978772-C175-C249-B3BA-A6879E6579E9}"/>
              </a:ext>
            </a:extLst>
          </p:cNvPr>
          <p:cNvSpPr>
            <a:spLocks noGrp="1"/>
          </p:cNvSpPr>
          <p:nvPr>
            <p:ph idx="1"/>
          </p:nvPr>
        </p:nvSpPr>
        <p:spPr>
          <a:xfrm>
            <a:off x="3943350" y="2180496"/>
            <a:ext cx="7667457" cy="4091717"/>
          </a:xfrm>
        </p:spPr>
        <p:txBody>
          <a:bodyPr>
            <a:normAutofit fontScale="92500"/>
          </a:bodyPr>
          <a:lstStyle/>
          <a:p>
            <a:pPr marL="0" indent="0" algn="ctr">
              <a:buNone/>
            </a:pPr>
            <a:r>
              <a:rPr lang="en-GB" sz="2800" dirty="0">
                <a:solidFill>
                  <a:schemeClr val="tx1"/>
                </a:solidFill>
                <a:latin typeface="Twinkl Cursive Unlooped" panose="02000000000000000000" pitchFamily="2" charset="77"/>
              </a:rPr>
              <a:t>Fasting is challenging for everyone. It is meant to be. Fasting means giving something up. More specifically something that you really enjoy. Then, there’s no way you can forget why you’re fasting. </a:t>
            </a:r>
          </a:p>
          <a:p>
            <a:pPr marL="0" indent="0" algn="r">
              <a:buNone/>
            </a:pPr>
            <a:r>
              <a:rPr lang="en-GB" sz="2800" dirty="0">
                <a:solidFill>
                  <a:schemeClr val="tx1"/>
                </a:solidFill>
                <a:latin typeface="Twinkl Cursive Unlooped" panose="02000000000000000000" pitchFamily="2" charset="77"/>
              </a:rPr>
              <a:t>That is exactly what you’re trying to achieve. Every time you want to have the thing you love you think of Lent and you think of Jesus. He will stay in your thoughts throughout Lent and remain in your minds and hearts long after Lent is over.  </a:t>
            </a:r>
            <a:endParaRPr lang="en-US" sz="2800" dirty="0">
              <a:solidFill>
                <a:schemeClr val="tx1"/>
              </a:solidFill>
              <a:latin typeface="Twinkl Cursive Unlooped" panose="02000000000000000000" pitchFamily="2" charset="77"/>
            </a:endParaRPr>
          </a:p>
        </p:txBody>
      </p:sp>
      <p:sp>
        <p:nvSpPr>
          <p:cNvPr id="6" name="Rectangle 5">
            <a:extLst>
              <a:ext uri="{FF2B5EF4-FFF2-40B4-BE49-F238E27FC236}">
                <a16:creationId xmlns:a16="http://schemas.microsoft.com/office/drawing/2014/main" id="{BD9E2391-669B-6141-93E1-610A0B765ADE}"/>
              </a:ext>
            </a:extLst>
          </p:cNvPr>
          <p:cNvSpPr/>
          <p:nvPr/>
        </p:nvSpPr>
        <p:spPr>
          <a:xfrm>
            <a:off x="5083561" y="829747"/>
            <a:ext cx="2024913"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Fasting</a:t>
            </a:r>
          </a:p>
        </p:txBody>
      </p:sp>
      <p:pic>
        <p:nvPicPr>
          <p:cNvPr id="7" name="Picture 6">
            <a:extLst>
              <a:ext uri="{FF2B5EF4-FFF2-40B4-BE49-F238E27FC236}">
                <a16:creationId xmlns:a16="http://schemas.microsoft.com/office/drawing/2014/main" id="{70FC2C47-1D52-584D-AD84-CEB5D06FAB69}"/>
              </a:ext>
            </a:extLst>
          </p:cNvPr>
          <p:cNvPicPr>
            <a:picLocks noChangeAspect="1"/>
          </p:cNvPicPr>
          <p:nvPr/>
        </p:nvPicPr>
        <p:blipFill>
          <a:blip r:embed="rId2"/>
          <a:stretch>
            <a:fillRect/>
          </a:stretch>
        </p:blipFill>
        <p:spPr>
          <a:xfrm>
            <a:off x="452437" y="2494821"/>
            <a:ext cx="3353955" cy="3220179"/>
          </a:xfrm>
          <a:prstGeom prst="rect">
            <a:avLst/>
          </a:prstGeom>
        </p:spPr>
      </p:pic>
    </p:spTree>
    <p:extLst>
      <p:ext uri="{BB962C8B-B14F-4D97-AF65-F5344CB8AC3E}">
        <p14:creationId xmlns:p14="http://schemas.microsoft.com/office/powerpoint/2010/main" val="3123909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8D251A-1806-0145-A6F1-60FCC07A9F26}"/>
              </a:ext>
            </a:extLst>
          </p:cNvPr>
          <p:cNvSpPr>
            <a:spLocks noGrp="1"/>
          </p:cNvSpPr>
          <p:nvPr>
            <p:ph idx="1"/>
          </p:nvPr>
        </p:nvSpPr>
        <p:spPr>
          <a:xfrm>
            <a:off x="581192" y="2000250"/>
            <a:ext cx="11029615" cy="4657725"/>
          </a:xfrm>
        </p:spPr>
        <p:txBody>
          <a:bodyPr>
            <a:normAutofit/>
          </a:bodyPr>
          <a:lstStyle/>
          <a:p>
            <a:pPr marL="0" indent="0" algn="ctr">
              <a:buNone/>
            </a:pPr>
            <a:r>
              <a:rPr lang="en-GB" sz="2800" dirty="0">
                <a:solidFill>
                  <a:schemeClr val="tx1"/>
                </a:solidFill>
                <a:latin typeface="Twinkl Cursive Unlooped" panose="02000000000000000000" pitchFamily="2" charset="77"/>
              </a:rPr>
              <a:t>As Christians, we recognise the presence of Jesus in everyone we see. </a:t>
            </a:r>
          </a:p>
          <a:p>
            <a:pPr marL="0" indent="0" algn="ctr">
              <a:buNone/>
            </a:pPr>
            <a:r>
              <a:rPr lang="en-GB" sz="2800" baseline="30000" dirty="0">
                <a:solidFill>
                  <a:schemeClr val="tx1"/>
                </a:solidFill>
                <a:latin typeface="Twinkl Cursive Unlooped" panose="02000000000000000000" pitchFamily="2" charset="77"/>
              </a:rPr>
              <a:t>34 </a:t>
            </a:r>
            <a:r>
              <a:rPr lang="en-GB" sz="2800" dirty="0">
                <a:solidFill>
                  <a:schemeClr val="tx1"/>
                </a:solidFill>
                <a:latin typeface="Twinkl Cursive Unlooped" panose="02000000000000000000" pitchFamily="2" charset="77"/>
              </a:rPr>
              <a:t>“Then the King will say to those on his right, ‘Come, you who are blessed by my Father; take your inheritance, the kingdom prepared for you since the creation of the world. </a:t>
            </a:r>
            <a:r>
              <a:rPr lang="en-GB" sz="2800" baseline="30000" dirty="0">
                <a:solidFill>
                  <a:schemeClr val="tx1"/>
                </a:solidFill>
                <a:latin typeface="Twinkl Cursive Unlooped" panose="02000000000000000000" pitchFamily="2" charset="77"/>
              </a:rPr>
              <a:t>35 </a:t>
            </a:r>
            <a:r>
              <a:rPr lang="en-GB" sz="2800" dirty="0">
                <a:solidFill>
                  <a:schemeClr val="tx1"/>
                </a:solidFill>
                <a:latin typeface="Twinkl Cursive Unlooped" panose="02000000000000000000" pitchFamily="2" charset="77"/>
              </a:rPr>
              <a:t>For I was hungry and you gave me something to eat, I was thirsty and you gave me something to drink, I was a stranger and you invited me in, </a:t>
            </a:r>
            <a:r>
              <a:rPr lang="en-GB" sz="2800" baseline="30000" dirty="0">
                <a:solidFill>
                  <a:schemeClr val="tx1"/>
                </a:solidFill>
                <a:latin typeface="Twinkl Cursive Unlooped" panose="02000000000000000000" pitchFamily="2" charset="77"/>
              </a:rPr>
              <a:t>36 </a:t>
            </a:r>
            <a:r>
              <a:rPr lang="en-GB" sz="2800" dirty="0">
                <a:solidFill>
                  <a:schemeClr val="tx1"/>
                </a:solidFill>
                <a:latin typeface="Twinkl Cursive Unlooped" panose="02000000000000000000" pitchFamily="2" charset="77"/>
              </a:rPr>
              <a:t>I needed clothes and you clothed me, I was sick and you looked after me, I was in prison and you came to visit me.’  </a:t>
            </a:r>
            <a:endParaRPr lang="en-GB" sz="2800" b="1" dirty="0">
              <a:solidFill>
                <a:schemeClr val="tx1"/>
              </a:solidFill>
              <a:latin typeface="Twinkl Cursive Unlooped" panose="02000000000000000000" pitchFamily="2" charset="77"/>
            </a:endParaRPr>
          </a:p>
          <a:p>
            <a:pPr marL="0" indent="0" algn="ctr">
              <a:buNone/>
            </a:pPr>
            <a:r>
              <a:rPr lang="en-GB" sz="2800" b="1" dirty="0">
                <a:solidFill>
                  <a:schemeClr val="tx1"/>
                </a:solidFill>
                <a:latin typeface="Twinkl Cursive Unlooped" panose="02000000000000000000" pitchFamily="2" charset="77"/>
              </a:rPr>
              <a:t>							                                             Matthew 25:34-36</a:t>
            </a:r>
          </a:p>
        </p:txBody>
      </p:sp>
      <p:sp>
        <p:nvSpPr>
          <p:cNvPr id="6" name="Rectangle 5">
            <a:extLst>
              <a:ext uri="{FF2B5EF4-FFF2-40B4-BE49-F238E27FC236}">
                <a16:creationId xmlns:a16="http://schemas.microsoft.com/office/drawing/2014/main" id="{6A6D029D-EA47-414C-BE78-9A670DF42BA2}"/>
              </a:ext>
            </a:extLst>
          </p:cNvPr>
          <p:cNvSpPr/>
          <p:nvPr/>
        </p:nvSpPr>
        <p:spPr>
          <a:xfrm>
            <a:off x="4619493" y="829747"/>
            <a:ext cx="2953053"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Almsgiving</a:t>
            </a:r>
          </a:p>
        </p:txBody>
      </p:sp>
    </p:spTree>
    <p:extLst>
      <p:ext uri="{BB962C8B-B14F-4D97-AF65-F5344CB8AC3E}">
        <p14:creationId xmlns:p14="http://schemas.microsoft.com/office/powerpoint/2010/main" val="2565630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162FDA-79D5-794B-A83A-973CCB90D906}"/>
              </a:ext>
            </a:extLst>
          </p:cNvPr>
          <p:cNvSpPr>
            <a:spLocks noGrp="1"/>
          </p:cNvSpPr>
          <p:nvPr>
            <p:ph idx="1"/>
          </p:nvPr>
        </p:nvSpPr>
        <p:spPr/>
        <p:txBody>
          <a:bodyPr>
            <a:normAutofit/>
          </a:bodyPr>
          <a:lstStyle/>
          <a:p>
            <a:pPr marL="0" indent="0" algn="ctr">
              <a:buNone/>
            </a:pPr>
            <a:r>
              <a:rPr lang="en-GB" sz="3600" b="1" dirty="0">
                <a:solidFill>
                  <a:schemeClr val="tx1"/>
                </a:solidFill>
                <a:latin typeface="Twinkl Cursive Unlooped" panose="02000000000000000000" pitchFamily="2" charset="77"/>
              </a:rPr>
              <a:t>What was Jesus teaching us here?</a:t>
            </a:r>
          </a:p>
          <a:p>
            <a:pPr marL="0" indent="0" algn="ctr">
              <a:buNone/>
            </a:pPr>
            <a:endParaRPr lang="en-GB" sz="3600" b="1" dirty="0">
              <a:solidFill>
                <a:schemeClr val="tx1"/>
              </a:solidFill>
              <a:latin typeface="Twinkl Cursive Unlooped" panose="02000000000000000000" pitchFamily="2" charset="77"/>
            </a:endParaRPr>
          </a:p>
          <a:p>
            <a:pPr marL="0" indent="0" algn="ctr">
              <a:buNone/>
            </a:pPr>
            <a:r>
              <a:rPr lang="en-GB" sz="3600" b="1" dirty="0">
                <a:solidFill>
                  <a:schemeClr val="tx1"/>
                </a:solidFill>
                <a:latin typeface="Twinkl Cursive Unlooped" panose="02000000000000000000" pitchFamily="2" charset="77"/>
              </a:rPr>
              <a:t>What was God saying to us through this scripture passage? </a:t>
            </a:r>
          </a:p>
        </p:txBody>
      </p:sp>
      <p:sp>
        <p:nvSpPr>
          <p:cNvPr id="4" name="Rectangle 3">
            <a:extLst>
              <a:ext uri="{FF2B5EF4-FFF2-40B4-BE49-F238E27FC236}">
                <a16:creationId xmlns:a16="http://schemas.microsoft.com/office/drawing/2014/main" id="{EC1B7134-330F-9744-9739-12E97084C539}"/>
              </a:ext>
            </a:extLst>
          </p:cNvPr>
          <p:cNvSpPr/>
          <p:nvPr/>
        </p:nvSpPr>
        <p:spPr>
          <a:xfrm>
            <a:off x="4619493" y="829747"/>
            <a:ext cx="2953053"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Almsgiving</a:t>
            </a:r>
          </a:p>
        </p:txBody>
      </p:sp>
    </p:spTree>
    <p:extLst>
      <p:ext uri="{BB962C8B-B14F-4D97-AF65-F5344CB8AC3E}">
        <p14:creationId xmlns:p14="http://schemas.microsoft.com/office/powerpoint/2010/main" val="812577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6A94F6-2F06-F141-A42F-56DDFB7DE9C6}"/>
              </a:ext>
            </a:extLst>
          </p:cNvPr>
          <p:cNvSpPr>
            <a:spLocks noGrp="1"/>
          </p:cNvSpPr>
          <p:nvPr>
            <p:ph idx="1"/>
          </p:nvPr>
        </p:nvSpPr>
        <p:spPr>
          <a:xfrm>
            <a:off x="581192" y="2180496"/>
            <a:ext cx="8091321" cy="4077429"/>
          </a:xfrm>
        </p:spPr>
        <p:txBody>
          <a:bodyPr>
            <a:normAutofit/>
          </a:bodyPr>
          <a:lstStyle/>
          <a:p>
            <a:pPr marL="0" indent="0">
              <a:buNone/>
            </a:pPr>
            <a:r>
              <a:rPr lang="en-GB" sz="2800" dirty="0">
                <a:solidFill>
                  <a:schemeClr val="tx1"/>
                </a:solidFill>
                <a:latin typeface="Twinkl Cursive Unlooped" panose="02000000000000000000" pitchFamily="2" charset="77"/>
              </a:rPr>
              <a:t>Like Advent, Lent is a period of time when Christians work to bring change into the world for those most in need. Remember we discussed the work of the Fr. Hudson’s Society and CAFOD. </a:t>
            </a:r>
          </a:p>
          <a:p>
            <a:pPr marL="0" indent="0">
              <a:buNone/>
            </a:pPr>
            <a:r>
              <a:rPr lang="en-GB" sz="2800" dirty="0">
                <a:solidFill>
                  <a:schemeClr val="tx1"/>
                </a:solidFill>
                <a:latin typeface="Twinkl Cursive Unlooped" panose="02000000000000000000" pitchFamily="2" charset="77"/>
              </a:rPr>
              <a:t>What sort of change are they trying to bring about? </a:t>
            </a:r>
          </a:p>
          <a:p>
            <a:pPr marL="0" indent="0">
              <a:buNone/>
            </a:pPr>
            <a:r>
              <a:rPr lang="en-GB" sz="2800" dirty="0">
                <a:solidFill>
                  <a:schemeClr val="tx1"/>
                </a:solidFill>
                <a:latin typeface="Twinkl Cursive Unlooped" panose="02000000000000000000" pitchFamily="2" charset="77"/>
              </a:rPr>
              <a:t>How might we help during the Season of Lent?</a:t>
            </a:r>
          </a:p>
        </p:txBody>
      </p:sp>
      <p:sp>
        <p:nvSpPr>
          <p:cNvPr id="6" name="Rectangle 5">
            <a:extLst>
              <a:ext uri="{FF2B5EF4-FFF2-40B4-BE49-F238E27FC236}">
                <a16:creationId xmlns:a16="http://schemas.microsoft.com/office/drawing/2014/main" id="{D62A530B-90AC-EB49-B46A-06E9A396FD1D}"/>
              </a:ext>
            </a:extLst>
          </p:cNvPr>
          <p:cNvSpPr/>
          <p:nvPr/>
        </p:nvSpPr>
        <p:spPr>
          <a:xfrm>
            <a:off x="4619493" y="829747"/>
            <a:ext cx="2953053"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Almsgiving</a:t>
            </a:r>
          </a:p>
        </p:txBody>
      </p:sp>
      <p:pic>
        <p:nvPicPr>
          <p:cNvPr id="7" name="Picture 6">
            <a:extLst>
              <a:ext uri="{FF2B5EF4-FFF2-40B4-BE49-F238E27FC236}">
                <a16:creationId xmlns:a16="http://schemas.microsoft.com/office/drawing/2014/main" id="{7385E03C-3E44-E643-AA9C-3B9A63DA2346}"/>
              </a:ext>
            </a:extLst>
          </p:cNvPr>
          <p:cNvPicPr>
            <a:picLocks noChangeAspect="1"/>
          </p:cNvPicPr>
          <p:nvPr/>
        </p:nvPicPr>
        <p:blipFill>
          <a:blip r:embed="rId2"/>
          <a:stretch>
            <a:fillRect/>
          </a:stretch>
        </p:blipFill>
        <p:spPr>
          <a:xfrm>
            <a:off x="8672513" y="3191123"/>
            <a:ext cx="2938294" cy="2401736"/>
          </a:xfrm>
          <a:prstGeom prst="rect">
            <a:avLst/>
          </a:prstGeom>
        </p:spPr>
      </p:pic>
    </p:spTree>
    <p:extLst>
      <p:ext uri="{BB962C8B-B14F-4D97-AF65-F5344CB8AC3E}">
        <p14:creationId xmlns:p14="http://schemas.microsoft.com/office/powerpoint/2010/main" val="2962271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AA9B3B-54A4-EF47-8AB0-1DB7C8DC9822}"/>
              </a:ext>
            </a:extLst>
          </p:cNvPr>
          <p:cNvSpPr>
            <a:spLocks noGrp="1"/>
          </p:cNvSpPr>
          <p:nvPr>
            <p:ph idx="1"/>
          </p:nvPr>
        </p:nvSpPr>
        <p:spPr>
          <a:xfrm>
            <a:off x="581192" y="2180496"/>
            <a:ext cx="11029615" cy="4348892"/>
          </a:xfrm>
        </p:spPr>
        <p:txBody>
          <a:bodyPr>
            <a:normAutofit lnSpcReduction="10000"/>
          </a:bodyPr>
          <a:lstStyle/>
          <a:p>
            <a:pPr marL="0" indent="0" algn="ctr">
              <a:buNone/>
            </a:pPr>
            <a:r>
              <a:rPr lang="en-GB" sz="2400" dirty="0">
                <a:solidFill>
                  <a:schemeClr val="tx1"/>
                </a:solidFill>
                <a:latin typeface="Twinkl Cursive Unlooped" panose="02000000000000000000" pitchFamily="2" charset="77"/>
              </a:rPr>
              <a:t>1. Put a jar or container on the kitchen table and with your family select a charitable organisation and collect donation money Contribute a set amount of your pocket money, each week of Lent.</a:t>
            </a:r>
          </a:p>
          <a:p>
            <a:pPr marL="0" indent="0" algn="ctr">
              <a:buNone/>
            </a:pPr>
            <a:r>
              <a:rPr lang="en-GB" sz="2400" dirty="0">
                <a:solidFill>
                  <a:schemeClr val="tx1"/>
                </a:solidFill>
                <a:latin typeface="Twinkl Cursive Unlooped" panose="02000000000000000000" pitchFamily="2" charset="77"/>
              </a:rPr>
              <a:t>2. Give up buying junk food and contribute that money to the jar.</a:t>
            </a:r>
          </a:p>
          <a:p>
            <a:pPr marL="0" indent="0" algn="ctr">
              <a:buNone/>
            </a:pPr>
            <a:r>
              <a:rPr lang="en-GB" sz="2400" dirty="0">
                <a:solidFill>
                  <a:schemeClr val="tx1"/>
                </a:solidFill>
                <a:latin typeface="Twinkl Cursive Unlooped" panose="02000000000000000000" pitchFamily="2" charset="77"/>
              </a:rPr>
              <a:t>3. If you have younger brothers or sisters don’t get pocket money, let them contribute by decorating the jar or container.</a:t>
            </a:r>
          </a:p>
          <a:p>
            <a:pPr marL="0" indent="0" algn="ctr">
              <a:buNone/>
            </a:pPr>
            <a:r>
              <a:rPr lang="en-GB" sz="2400" dirty="0">
                <a:solidFill>
                  <a:schemeClr val="tx1"/>
                </a:solidFill>
                <a:latin typeface="Twinkl Cursive Unlooped" panose="02000000000000000000" pitchFamily="2" charset="77"/>
              </a:rPr>
              <a:t>4. Think of a charity to support and raise money for them through sponsored events, cake sales, </a:t>
            </a:r>
            <a:r>
              <a:rPr lang="en-GB" sz="2400" dirty="0" err="1">
                <a:solidFill>
                  <a:schemeClr val="tx1"/>
                </a:solidFill>
                <a:latin typeface="Twinkl Cursive Unlooped" panose="02000000000000000000" pitchFamily="2" charset="77"/>
              </a:rPr>
              <a:t>bric</a:t>
            </a:r>
            <a:r>
              <a:rPr lang="en-GB" sz="2400" dirty="0">
                <a:solidFill>
                  <a:schemeClr val="tx1"/>
                </a:solidFill>
                <a:latin typeface="Twinkl Cursive Unlooped" panose="02000000000000000000" pitchFamily="2" charset="77"/>
              </a:rPr>
              <a:t> a </a:t>
            </a:r>
            <a:r>
              <a:rPr lang="en-GB" sz="2400" dirty="0" err="1">
                <a:solidFill>
                  <a:schemeClr val="tx1"/>
                </a:solidFill>
                <a:latin typeface="Twinkl Cursive Unlooped" panose="02000000000000000000" pitchFamily="2" charset="77"/>
              </a:rPr>
              <a:t>brac</a:t>
            </a:r>
            <a:r>
              <a:rPr lang="en-GB" sz="2400" dirty="0">
                <a:solidFill>
                  <a:schemeClr val="tx1"/>
                </a:solidFill>
                <a:latin typeface="Twinkl Cursive Unlooped" panose="02000000000000000000" pitchFamily="2" charset="77"/>
              </a:rPr>
              <a:t> sales etc.</a:t>
            </a:r>
          </a:p>
          <a:p>
            <a:pPr marL="0" indent="0" algn="ctr">
              <a:buNone/>
            </a:pPr>
            <a:r>
              <a:rPr lang="en-GB" sz="2400" dirty="0">
                <a:solidFill>
                  <a:schemeClr val="tx1"/>
                </a:solidFill>
                <a:latin typeface="Twinkl Cursive Unlooped" panose="02000000000000000000" pitchFamily="2" charset="77"/>
              </a:rPr>
              <a:t>5. Donate any toys you don’t play with to charity</a:t>
            </a:r>
          </a:p>
          <a:p>
            <a:pPr marL="0" indent="0" algn="ctr">
              <a:buNone/>
            </a:pPr>
            <a:r>
              <a:rPr lang="en-GB" sz="2400" dirty="0">
                <a:solidFill>
                  <a:schemeClr val="tx1"/>
                </a:solidFill>
                <a:latin typeface="Twinkl Cursive Unlooped" panose="02000000000000000000" pitchFamily="2" charset="77"/>
              </a:rPr>
              <a:t>6. Have a spring clean of your clothes – can you donate any to charity?</a:t>
            </a:r>
          </a:p>
        </p:txBody>
      </p:sp>
      <p:sp>
        <p:nvSpPr>
          <p:cNvPr id="6" name="Rectangle 5">
            <a:extLst>
              <a:ext uri="{FF2B5EF4-FFF2-40B4-BE49-F238E27FC236}">
                <a16:creationId xmlns:a16="http://schemas.microsoft.com/office/drawing/2014/main" id="{8762B806-3E8D-2645-B6CD-A59E1D0AC901}"/>
              </a:ext>
            </a:extLst>
          </p:cNvPr>
          <p:cNvSpPr/>
          <p:nvPr/>
        </p:nvSpPr>
        <p:spPr>
          <a:xfrm>
            <a:off x="4619493" y="829747"/>
            <a:ext cx="2953053" cy="738664"/>
          </a:xfrm>
          <a:prstGeom prst="rect">
            <a:avLst/>
          </a:prstGeom>
        </p:spPr>
        <p:txBody>
          <a:bodyPr wrap="none">
            <a:spAutoFit/>
          </a:bodyPr>
          <a:lstStyle/>
          <a:p>
            <a:pPr algn="ctr"/>
            <a:r>
              <a:rPr lang="en-US" sz="4200" b="1" dirty="0">
                <a:solidFill>
                  <a:schemeClr val="bg1"/>
                </a:solidFill>
                <a:latin typeface="Twinkl Cursive Unlooped" panose="02000000000000000000" pitchFamily="2" charset="77"/>
              </a:rPr>
              <a:t>Almsgiving</a:t>
            </a:r>
          </a:p>
        </p:txBody>
      </p:sp>
    </p:spTree>
    <p:extLst>
      <p:ext uri="{BB962C8B-B14F-4D97-AF65-F5344CB8AC3E}">
        <p14:creationId xmlns:p14="http://schemas.microsoft.com/office/powerpoint/2010/main" val="3769952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6F397B-21CA-9043-8E94-57DB2C247657}"/>
              </a:ext>
            </a:extLst>
          </p:cNvPr>
          <p:cNvSpPr>
            <a:spLocks noGrp="1"/>
          </p:cNvSpPr>
          <p:nvPr>
            <p:ph idx="1"/>
          </p:nvPr>
        </p:nvSpPr>
        <p:spPr>
          <a:xfrm>
            <a:off x="581192" y="2180496"/>
            <a:ext cx="11029615" cy="4348892"/>
          </a:xfrm>
        </p:spPr>
        <p:txBody>
          <a:bodyPr>
            <a:normAutofit/>
          </a:bodyPr>
          <a:lstStyle/>
          <a:p>
            <a:pPr marL="0" indent="0" algn="ctr">
              <a:buNone/>
            </a:pPr>
            <a:r>
              <a:rPr lang="en-GB" sz="2400" dirty="0">
                <a:solidFill>
                  <a:schemeClr val="tx1"/>
                </a:solidFill>
                <a:latin typeface="Twinkl Cursive Unlooped" panose="02000000000000000000" pitchFamily="2" charset="77"/>
              </a:rPr>
              <a:t>Lord, </a:t>
            </a:r>
          </a:p>
          <a:p>
            <a:pPr marL="0" indent="0" algn="ctr">
              <a:buNone/>
            </a:pPr>
            <a:r>
              <a:rPr lang="en-GB" sz="2400" dirty="0">
                <a:solidFill>
                  <a:schemeClr val="tx1"/>
                </a:solidFill>
                <a:latin typeface="Twinkl Cursive Unlooped" panose="02000000000000000000" pitchFamily="2" charset="77"/>
              </a:rPr>
              <a:t>We thank You for all the gifts You have given us. </a:t>
            </a:r>
          </a:p>
          <a:p>
            <a:pPr marL="0" indent="0" algn="ctr">
              <a:buNone/>
            </a:pPr>
            <a:r>
              <a:rPr lang="en-GB" sz="2400" dirty="0">
                <a:solidFill>
                  <a:schemeClr val="tx1"/>
                </a:solidFill>
                <a:latin typeface="Twinkl Cursive Unlooped" panose="02000000000000000000" pitchFamily="2" charset="77"/>
              </a:rPr>
              <a:t>Please continue to guide us each and every day, remind us to wake up grateful and use Your Word to avoid the temptations we may face and instead pray to You. </a:t>
            </a:r>
          </a:p>
          <a:p>
            <a:pPr marL="0" indent="0" algn="ctr">
              <a:buNone/>
            </a:pPr>
            <a:r>
              <a:rPr lang="en-GB" sz="2400" dirty="0">
                <a:solidFill>
                  <a:schemeClr val="tx1"/>
                </a:solidFill>
                <a:latin typeface="Twinkl Cursive Unlooped" panose="02000000000000000000" pitchFamily="2" charset="77"/>
              </a:rPr>
              <a:t>To thank You</a:t>
            </a:r>
          </a:p>
          <a:p>
            <a:pPr marL="0" indent="0" algn="ctr">
              <a:buNone/>
            </a:pPr>
            <a:r>
              <a:rPr lang="en-GB" sz="2400" dirty="0">
                <a:solidFill>
                  <a:schemeClr val="tx1"/>
                </a:solidFill>
                <a:latin typeface="Twinkl Cursive Unlooped" panose="02000000000000000000" pitchFamily="2" charset="77"/>
              </a:rPr>
              <a:t>To love You</a:t>
            </a:r>
          </a:p>
          <a:p>
            <a:pPr marL="0" indent="0" algn="ctr">
              <a:buNone/>
            </a:pPr>
            <a:r>
              <a:rPr lang="en-GB" sz="2400" dirty="0">
                <a:solidFill>
                  <a:schemeClr val="tx1"/>
                </a:solidFill>
                <a:latin typeface="Twinkl Cursive Unlooped" panose="02000000000000000000" pitchFamily="2" charset="77"/>
              </a:rPr>
              <a:t>To hear from You Each and every day of our lives </a:t>
            </a:r>
          </a:p>
          <a:p>
            <a:pPr marL="0" indent="0" algn="ctr">
              <a:buNone/>
            </a:pPr>
            <a:r>
              <a:rPr lang="en-GB" sz="2400" dirty="0">
                <a:solidFill>
                  <a:schemeClr val="tx1"/>
                </a:solidFill>
                <a:latin typeface="Twinkl Cursive Unlooped" panose="02000000000000000000" pitchFamily="2" charset="77"/>
              </a:rPr>
              <a:t>Amen</a:t>
            </a:r>
            <a:endParaRPr lang="en-US" sz="2400" dirty="0">
              <a:solidFill>
                <a:schemeClr val="tx1"/>
              </a:solidFill>
              <a:latin typeface="Twinkl Cursive Unlooped" panose="02000000000000000000" pitchFamily="2" charset="77"/>
            </a:endParaRPr>
          </a:p>
        </p:txBody>
      </p:sp>
    </p:spTree>
    <p:extLst>
      <p:ext uri="{BB962C8B-B14F-4D97-AF65-F5344CB8AC3E}">
        <p14:creationId xmlns:p14="http://schemas.microsoft.com/office/powerpoint/2010/main" val="2656998611"/>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otalTime>132</TotalTime>
  <Words>1292</Words>
  <Application>Microsoft Macintosh PowerPoint</Application>
  <PresentationFormat>Widescreen</PresentationFormat>
  <Paragraphs>82</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Gill Sans MT</vt:lpstr>
      <vt:lpstr>Twinkl Cursive Unlooped</vt:lpstr>
      <vt:lpstr>Wingdings 2</vt:lpstr>
      <vt:lpstr>Dividend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Francesca Armstrong</dc:creator>
  <cp:lastModifiedBy>Francesca Armstrong</cp:lastModifiedBy>
  <cp:revision>8</cp:revision>
  <dcterms:created xsi:type="dcterms:W3CDTF">2020-03-02T20:36:05Z</dcterms:created>
  <dcterms:modified xsi:type="dcterms:W3CDTF">2020-03-22T08:37:50Z</dcterms:modified>
</cp:coreProperties>
</file>