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5" r:id="rId1"/>
  </p:sldMasterIdLst>
  <p:notesMasterIdLst>
    <p:notesMasterId r:id="rId23"/>
  </p:notesMasterIdLst>
  <p:handoutMasterIdLst>
    <p:handoutMasterId r:id="rId24"/>
  </p:handoutMasterIdLst>
  <p:sldIdLst>
    <p:sldId id="1022" r:id="rId2"/>
    <p:sldId id="1040" r:id="rId3"/>
    <p:sldId id="1025" r:id="rId4"/>
    <p:sldId id="1033" r:id="rId5"/>
    <p:sldId id="1034" r:id="rId6"/>
    <p:sldId id="1035" r:id="rId7"/>
    <p:sldId id="1024" r:id="rId8"/>
    <p:sldId id="1028" r:id="rId9"/>
    <p:sldId id="1026" r:id="rId10"/>
    <p:sldId id="1027" r:id="rId11"/>
    <p:sldId id="946" r:id="rId12"/>
    <p:sldId id="1020" r:id="rId13"/>
    <p:sldId id="1021" r:id="rId14"/>
    <p:sldId id="1019" r:id="rId15"/>
    <p:sldId id="1015" r:id="rId16"/>
    <p:sldId id="1029" r:id="rId17"/>
    <p:sldId id="1030" r:id="rId18"/>
    <p:sldId id="1031" r:id="rId19"/>
    <p:sldId id="290" r:id="rId20"/>
    <p:sldId id="957" r:id="rId21"/>
    <p:sldId id="264" r:id="rId22"/>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DB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897"/>
    <p:restoredTop sz="63873" autoAdjust="0"/>
  </p:normalViewPr>
  <p:slideViewPr>
    <p:cSldViewPr snapToGrid="0" snapToObjects="1">
      <p:cViewPr varScale="1">
        <p:scale>
          <a:sx n="56" d="100"/>
          <a:sy n="56" d="100"/>
        </p:scale>
        <p:origin x="1656" y="43"/>
      </p:cViewPr>
      <p:guideLst>
        <p:guide orient="horz" pos="2160"/>
        <p:guide pos="2880"/>
      </p:guideLst>
    </p:cSldViewPr>
  </p:slideViewPr>
  <p:notesTextViewPr>
    <p:cViewPr>
      <p:scale>
        <a:sx n="100" d="100"/>
        <a:sy n="100" d="100"/>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145"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911" y="0"/>
            <a:ext cx="2946144" cy="496888"/>
          </a:xfrm>
          <a:prstGeom prst="rect">
            <a:avLst/>
          </a:prstGeom>
        </p:spPr>
        <p:txBody>
          <a:bodyPr vert="horz" lIns="91440" tIns="45720" rIns="91440" bIns="45720" rtlCol="0"/>
          <a:lstStyle>
            <a:lvl1pPr algn="r">
              <a:defRPr sz="1200"/>
            </a:lvl1pPr>
          </a:lstStyle>
          <a:p>
            <a:fld id="{6796E69F-C9C5-482B-B2D6-3DF3705196EC}" type="datetimeFigureOut">
              <a:rPr lang="en-GB" smtClean="0"/>
              <a:t>08/10/2024</a:t>
            </a:fld>
            <a:endParaRPr lang="en-GB"/>
          </a:p>
        </p:txBody>
      </p:sp>
      <p:sp>
        <p:nvSpPr>
          <p:cNvPr id="4" name="Footer Placeholder 3"/>
          <p:cNvSpPr>
            <a:spLocks noGrp="1"/>
          </p:cNvSpPr>
          <p:nvPr>
            <p:ph type="ftr" sz="quarter" idx="2"/>
          </p:nvPr>
        </p:nvSpPr>
        <p:spPr>
          <a:xfrm>
            <a:off x="1" y="9429750"/>
            <a:ext cx="2946145"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911" y="9429750"/>
            <a:ext cx="2946144" cy="496888"/>
          </a:xfrm>
          <a:prstGeom prst="rect">
            <a:avLst/>
          </a:prstGeom>
        </p:spPr>
        <p:txBody>
          <a:bodyPr vert="horz" lIns="91440" tIns="45720" rIns="91440" bIns="45720" rtlCol="0" anchor="b"/>
          <a:lstStyle>
            <a:lvl1pPr algn="r">
              <a:defRPr sz="1200"/>
            </a:lvl1pPr>
          </a:lstStyle>
          <a:p>
            <a:fld id="{99FE385C-FFDC-405D-8F82-ADC941BE724A}" type="slidenum">
              <a:rPr lang="en-GB" smtClean="0"/>
              <a:t>‹#›</a:t>
            </a:fld>
            <a:endParaRPr lang="en-GB"/>
          </a:p>
        </p:txBody>
      </p:sp>
    </p:spTree>
    <p:extLst>
      <p:ext uri="{BB962C8B-B14F-4D97-AF65-F5344CB8AC3E}">
        <p14:creationId xmlns:p14="http://schemas.microsoft.com/office/powerpoint/2010/main" val="362193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704F3A82-F637-1543-8C13-D12BDF0F499A}" type="datetimeFigureOut">
              <a:rPr lang="en-US" smtClean="0"/>
              <a:t>10/8/2024</a:t>
            </a:fld>
            <a:endParaRPr lang="en-US"/>
          </a:p>
        </p:txBody>
      </p:sp>
      <p:sp>
        <p:nvSpPr>
          <p:cNvPr id="4" name="Slide Image Placeholder 3"/>
          <p:cNvSpPr>
            <a:spLocks noGrp="1" noRot="1" noChangeAspect="1"/>
          </p:cNvSpPr>
          <p:nvPr>
            <p:ph type="sldImg" idx="2"/>
          </p:nvPr>
        </p:nvSpPr>
        <p:spPr>
          <a:xfrm>
            <a:off x="917575" y="744538"/>
            <a:ext cx="4964113"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4"/>
            <a:ext cx="5438140" cy="4466987"/>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AC167F53-BA33-7E40-958D-01A6607E9B7A}" type="slidenum">
              <a:rPr lang="en-US" smtClean="0"/>
              <a:t>‹#›</a:t>
            </a:fld>
            <a:endParaRPr lang="en-US"/>
          </a:p>
        </p:txBody>
      </p:sp>
    </p:spTree>
    <p:extLst>
      <p:ext uri="{BB962C8B-B14F-4D97-AF65-F5344CB8AC3E}">
        <p14:creationId xmlns:p14="http://schemas.microsoft.com/office/powerpoint/2010/main" val="420951503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6"/>
          <p:cNvSpPr>
            <a:spLocks noGrp="1" noChangeArrowheads="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a:latin typeface="Times New Roman" pitchFamily="18" charset="0"/>
                <a:ea typeface="MS PGothic" pitchFamily="34" charset="-128"/>
                <a:cs typeface="Arial" charset="0"/>
              </a:rPr>
              <a:t>Copyright Ruth Miskin Literacy</a:t>
            </a:r>
          </a:p>
        </p:txBody>
      </p:sp>
      <p:sp>
        <p:nvSpPr>
          <p:cNvPr id="7270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5C86BBF-4374-4E01-85D9-47F0C65351B7}" type="slidenum">
              <a:rPr lang="en-US" smtClean="0">
                <a:latin typeface="Times New Roman" pitchFamily="18" charset="0"/>
                <a:ea typeface="MS PGothic" pitchFamily="34" charset="-128"/>
                <a:cs typeface="Arial" charset="0"/>
              </a:rPr>
              <a:pPr fontAlgn="base">
                <a:spcBef>
                  <a:spcPct val="0"/>
                </a:spcBef>
                <a:spcAft>
                  <a:spcPct val="0"/>
                </a:spcAft>
              </a:pPr>
              <a:t>3</a:t>
            </a:fld>
            <a:endParaRPr lang="en-US">
              <a:latin typeface="Times New Roman" pitchFamily="18" charset="0"/>
              <a:ea typeface="MS PGothic" pitchFamily="34" charset="-128"/>
              <a:cs typeface="Arial" charset="0"/>
            </a:endParaRPr>
          </a:p>
        </p:txBody>
      </p:sp>
      <p:sp>
        <p:nvSpPr>
          <p:cNvPr id="72707" name="Rectangle 2"/>
          <p:cNvSpPr>
            <a:spLocks noGrp="1" noRot="1" noChangeAspect="1" noChangeArrowheads="1" noTextEdit="1"/>
          </p:cNvSpPr>
          <p:nvPr>
            <p:ph type="sldImg"/>
          </p:nvPr>
        </p:nvSpPr>
        <p:spPr bwMode="auto">
          <a:xfrm>
            <a:off x="712788" y="808038"/>
            <a:ext cx="3082925" cy="2312987"/>
          </a:xfrm>
          <a:noFill/>
          <a:ln>
            <a:solidFill>
              <a:srgbClr val="000000"/>
            </a:solidFill>
            <a:miter lim="800000"/>
            <a:headEnd/>
            <a:tailEnd/>
          </a:ln>
        </p:spPr>
      </p:sp>
      <p:sp>
        <p:nvSpPr>
          <p:cNvPr id="72708" name="Rectangle 3"/>
          <p:cNvSpPr>
            <a:spLocks noGrp="1" noChangeArrowheads="1"/>
          </p:cNvSpPr>
          <p:nvPr>
            <p:ph type="body" idx="1"/>
          </p:nvPr>
        </p:nvSpPr>
        <p:spPr bwMode="auto">
          <a:xfrm>
            <a:off x="661044" y="3199339"/>
            <a:ext cx="5288339" cy="6768705"/>
          </a:xfrm>
          <a:noFill/>
        </p:spPr>
        <p:txBody>
          <a:bodyPr wrap="square" numCol="1" anchor="t" anchorCtr="0" compatLnSpc="1">
            <a:prstTxWarp prst="textNoShape">
              <a:avLst/>
            </a:prstTxWarp>
          </a:bodyPr>
          <a:lstStyle/>
          <a:p>
            <a:pPr marL="0" marR="0" lvl="0" indent="0" algn="l" rtl="0">
              <a:spcBef>
                <a:spcPts val="0"/>
              </a:spcBef>
              <a:spcAft>
                <a:spcPts val="0"/>
              </a:spcAft>
              <a:buSzPct val="25000"/>
              <a:buNone/>
            </a:pPr>
            <a:r>
              <a:rPr lang="en-US" sz="1100" dirty="0">
                <a:latin typeface="Times New Roman"/>
                <a:ea typeface="Times New Roman"/>
                <a:cs typeface="Times New Roman"/>
                <a:sym typeface="Times New Roman"/>
              </a:rPr>
              <a:t>These are the set 1 sounds that we began teaching your children when they joined us in September. They are all featured in the activity pack sent home and in the chart in their reading records. </a:t>
            </a:r>
          </a:p>
          <a:p>
            <a:pPr marL="0" marR="0" lvl="0" indent="0" algn="l" rtl="0">
              <a:spcBef>
                <a:spcPts val="0"/>
              </a:spcBef>
              <a:spcAft>
                <a:spcPts val="0"/>
              </a:spcAft>
              <a:buSzPct val="25000"/>
              <a:buNone/>
            </a:pPr>
            <a:endParaRPr lang="en-US" altLang="ja-JP" sz="1100" dirty="0">
              <a:latin typeface="Times New Roman"/>
              <a:cs typeface="Times New Roman"/>
              <a:sym typeface="Times New Roman"/>
            </a:endParaRPr>
          </a:p>
          <a:p>
            <a:pPr marL="0" marR="0" lvl="0" indent="0" algn="l" rtl="0">
              <a:spcBef>
                <a:spcPts val="0"/>
              </a:spcBef>
              <a:spcAft>
                <a:spcPts val="0"/>
              </a:spcAft>
              <a:buSzPct val="25000"/>
              <a:buNone/>
            </a:pPr>
            <a:r>
              <a:rPr lang="en-US" altLang="ja-JP" sz="1100" dirty="0">
                <a:latin typeface="Times New Roman"/>
                <a:cs typeface="Times New Roman"/>
                <a:sym typeface="Times New Roman"/>
              </a:rPr>
              <a:t>- </a:t>
            </a:r>
            <a:r>
              <a:rPr lang="en-GB" altLang="ja-JP" sz="1100" dirty="0">
                <a:latin typeface="Times New Roman" charset="0"/>
              </a:rPr>
              <a:t>Children need to know sounds – not letter names – to read words.</a:t>
            </a:r>
          </a:p>
          <a:p>
            <a:pPr eaLnBrk="1" hangingPunct="1"/>
            <a:r>
              <a:rPr lang="en-US" sz="1100" dirty="0">
                <a:latin typeface="Times New Roman" charset="0"/>
              </a:rPr>
              <a:t>- W</a:t>
            </a:r>
            <a:r>
              <a:rPr lang="en-GB" sz="1100" dirty="0">
                <a:latin typeface="Times New Roman" charset="0"/>
              </a:rPr>
              <a:t>e pronounce the sounds clearly, using pure sounds (‘m’ not’ </a:t>
            </a:r>
            <a:r>
              <a:rPr lang="en-GB" sz="1100" dirty="0" err="1">
                <a:latin typeface="Times New Roman" charset="0"/>
              </a:rPr>
              <a:t>muh</a:t>
            </a:r>
            <a:r>
              <a:rPr lang="en-GB" sz="1100" dirty="0">
                <a:latin typeface="Times New Roman" charset="0"/>
              </a:rPr>
              <a:t>’, ’s’ not ‘</a:t>
            </a:r>
            <a:r>
              <a:rPr lang="en-GB" altLang="ja-JP" sz="1100" dirty="0" err="1">
                <a:latin typeface="Times New Roman" charset="0"/>
              </a:rPr>
              <a:t>suh</a:t>
            </a:r>
            <a:r>
              <a:rPr lang="en-GB" sz="1100" dirty="0">
                <a:latin typeface="Times New Roman" charset="0"/>
              </a:rPr>
              <a:t>’</a:t>
            </a:r>
            <a:r>
              <a:rPr lang="en-GB" altLang="ja-JP" sz="1100" dirty="0">
                <a:latin typeface="Times New Roman" charset="0"/>
              </a:rPr>
              <a:t>, etc.) so that your child will be able to blend the sounds together to make words more easily. </a:t>
            </a:r>
          </a:p>
          <a:p>
            <a:pPr eaLnBrk="1" hangingPunct="1">
              <a:spcBef>
                <a:spcPct val="0"/>
              </a:spcBef>
              <a:spcAft>
                <a:spcPts val="1600"/>
              </a:spcAft>
            </a:pPr>
            <a:endParaRPr lang="en-US" sz="1100" dirty="0">
              <a:latin typeface="Arial" pitchFamily="34" charset="0"/>
              <a:cs typeface="Arial" pitchFamily="34" charset="0"/>
            </a:endParaRPr>
          </a:p>
        </p:txBody>
      </p:sp>
    </p:spTree>
    <p:extLst>
      <p:ext uri="{BB962C8B-B14F-4D97-AF65-F5344CB8AC3E}">
        <p14:creationId xmlns:p14="http://schemas.microsoft.com/office/powerpoint/2010/main" val="41025555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As it explained in the video, we introduce letter sounds to the children using a hook, a picture that looks like the letter sound to help them learn and remember them more easily. These are all represented on the speed sounds chart in their reading records and in the activity packs sent home at the beginning of the year.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a:defRPr/>
            </a:pPr>
            <a:fld id="{81A61AF0-59CC-4D82-B182-5DFC7F9ACF1F}" type="slidenum">
              <a:rPr lang="en-GB" smtClean="0"/>
              <a:pPr>
                <a:defRPr/>
              </a:pPr>
              <a:t>4</a:t>
            </a:fld>
            <a:endParaRPr lang="en-GB"/>
          </a:p>
        </p:txBody>
      </p:sp>
    </p:spTree>
    <p:extLst>
      <p:ext uri="{BB962C8B-B14F-4D97-AF65-F5344CB8AC3E}">
        <p14:creationId xmlns:p14="http://schemas.microsoft.com/office/powerpoint/2010/main" val="10384071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Children use the picture mnemonic to learn to form letters correctly at the same time they learn to read each sound. </a:t>
            </a:r>
          </a:p>
          <a:p>
            <a:r>
              <a:rPr lang="en-US" dirty="0"/>
              <a:t>Each sound has a handwriting phrase e.g. down Maisie, and over the mountains.</a:t>
            </a:r>
          </a:p>
          <a:p>
            <a:endParaRPr lang="en-US" dirty="0"/>
          </a:p>
          <a:p>
            <a:r>
              <a:rPr lang="en-US" dirty="0"/>
              <a:t>When you practice at home, use the handwriting phrases in the activity packs with your child but avoid using them to read the sound. </a:t>
            </a:r>
          </a:p>
        </p:txBody>
      </p:sp>
      <p:sp>
        <p:nvSpPr>
          <p:cNvPr id="4" name="Slide Number Placeholder 3"/>
          <p:cNvSpPr>
            <a:spLocks noGrp="1"/>
          </p:cNvSpPr>
          <p:nvPr>
            <p:ph type="sldNum" sz="quarter" idx="5"/>
          </p:nvPr>
        </p:nvSpPr>
        <p:spPr/>
        <p:txBody>
          <a:bodyPr/>
          <a:lstStyle/>
          <a:p>
            <a:fld id="{AC167F53-BA33-7E40-958D-01A6607E9B7A}" type="slidenum">
              <a:rPr lang="en-US" smtClean="0"/>
              <a:t>5</a:t>
            </a:fld>
            <a:endParaRPr lang="en-US"/>
          </a:p>
        </p:txBody>
      </p:sp>
    </p:spTree>
    <p:extLst>
      <p:ext uri="{BB962C8B-B14F-4D97-AF65-F5344CB8AC3E}">
        <p14:creationId xmlns:p14="http://schemas.microsoft.com/office/powerpoint/2010/main" val="18531756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Show how to use ‘My Set 1 Speed Sounds Book 1’ or cards if you send these home.</a:t>
            </a:r>
            <a:endParaRPr lang="en-US" dirty="0"/>
          </a:p>
          <a:p>
            <a:r>
              <a:rPr lang="en-US" sz="1200" kern="1200" dirty="0">
                <a:solidFill>
                  <a:schemeClr val="tx1"/>
                </a:solidFill>
                <a:effectLst/>
                <a:latin typeface="+mn-lt"/>
                <a:ea typeface="+mn-ea"/>
                <a:cs typeface="+mn-cs"/>
              </a:rPr>
              <a:t>You can purchase Set 1 flashcards or My Reading and Writing Kit ages 3-5 early sounds and blending to support your child with Set 1 sounds at home.</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AC167F53-BA33-7E40-958D-01A6607E9B7A}" type="slidenum">
              <a:rPr lang="en-US" smtClean="0"/>
              <a:t>6</a:t>
            </a:fld>
            <a:endParaRPr lang="en-US"/>
          </a:p>
        </p:txBody>
      </p:sp>
    </p:spTree>
    <p:extLst>
      <p:ext uri="{BB962C8B-B14F-4D97-AF65-F5344CB8AC3E}">
        <p14:creationId xmlns:p14="http://schemas.microsoft.com/office/powerpoint/2010/main" val="9478530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0" baseline="0" dirty="0"/>
              <a:t>As we learn the letter sounds, we will use the sounds to read words by blending sounds together:</a:t>
            </a:r>
          </a:p>
          <a:p>
            <a:pPr marL="0" marR="0" lvl="0" indent="0" algn="l" defTabSz="457200" rtl="0" eaLnBrk="1" fontAlgn="auto" latinLnBrk="0" hangingPunct="1">
              <a:lnSpc>
                <a:spcPct val="100000"/>
              </a:lnSpc>
              <a:spcBef>
                <a:spcPts val="0"/>
              </a:spcBef>
              <a:spcAft>
                <a:spcPts val="0"/>
              </a:spcAft>
              <a:buClrTx/>
              <a:buSzPct val="25000"/>
              <a:buFontTx/>
              <a:buNone/>
              <a:tabLst/>
              <a:defRPr/>
            </a:pPr>
            <a:endParaRPr lang="en-US" sz="1200" b="0" i="0" u="none" strike="noStrike" cap="none" dirty="0">
              <a:solidFill>
                <a:schemeClr val="dk1"/>
              </a:solidFill>
              <a:latin typeface="+mn-lt"/>
              <a:ea typeface="Calibri"/>
              <a:cs typeface="Calibri"/>
              <a:sym typeface="Calibri"/>
            </a:endParaRPr>
          </a:p>
          <a:p>
            <a:pPr marL="0" marR="0" lvl="0" indent="0" algn="l" defTabSz="457200" rtl="0" eaLnBrk="1" fontAlgn="auto" latinLnBrk="0" hangingPunct="1">
              <a:lnSpc>
                <a:spcPct val="100000"/>
              </a:lnSpc>
              <a:spcBef>
                <a:spcPts val="0"/>
              </a:spcBef>
              <a:spcAft>
                <a:spcPts val="0"/>
              </a:spcAft>
              <a:buClrTx/>
              <a:buSzPct val="25000"/>
              <a:buFontTx/>
              <a:buNone/>
              <a:tabLst/>
              <a:defRPr/>
            </a:pPr>
            <a:r>
              <a:rPr lang="en-US" sz="1200" b="0" i="0" u="none" strike="noStrike" cap="none" dirty="0">
                <a:solidFill>
                  <a:schemeClr val="dk1"/>
                </a:solidFill>
                <a:latin typeface="+mn-lt"/>
                <a:ea typeface="Calibri"/>
                <a:cs typeface="Calibri"/>
                <a:sym typeface="Calibri"/>
              </a:rPr>
              <a:t>Alongside teaching children sounds, we teach them </a:t>
            </a:r>
            <a:r>
              <a:rPr lang="en-US" dirty="0"/>
              <a:t>to blend sounds to read words e.g. s-a-t, sat.</a:t>
            </a:r>
            <a:r>
              <a:rPr lang="en-US" i="0" baseline="0" dirty="0"/>
              <a:t> </a:t>
            </a:r>
          </a:p>
          <a:p>
            <a:pPr marL="0" marR="0" lvl="0" indent="0" algn="l" defTabSz="457200" rtl="0" eaLnBrk="1" fontAlgn="auto" latinLnBrk="0" hangingPunct="1">
              <a:lnSpc>
                <a:spcPct val="100000"/>
              </a:lnSpc>
              <a:spcBef>
                <a:spcPts val="0"/>
              </a:spcBef>
              <a:spcAft>
                <a:spcPts val="0"/>
              </a:spcAft>
              <a:buClrTx/>
              <a:buSzPct val="25000"/>
              <a:buFontTx/>
              <a:buNone/>
              <a:tabLst/>
              <a:defRPr/>
            </a:pPr>
            <a:endParaRPr lang="en-US" dirty="0"/>
          </a:p>
          <a:p>
            <a:pPr marL="0" marR="0" lvl="0" indent="0" algn="l" rtl="0">
              <a:spcBef>
                <a:spcPts val="0"/>
              </a:spcBef>
              <a:buSzPct val="25000"/>
              <a:buNone/>
            </a:pPr>
            <a:r>
              <a:rPr lang="en-US" dirty="0"/>
              <a:t>We use Fred Talk to help children read.</a:t>
            </a:r>
            <a:endParaRPr lang="en-US" sz="1200" b="0" i="0" u="none" strike="noStrike" cap="none" dirty="0">
              <a:solidFill>
                <a:schemeClr val="dk1"/>
              </a:solidFill>
              <a:latin typeface="+mn-lt"/>
              <a:ea typeface="Calibri"/>
              <a:cs typeface="Calibri"/>
              <a:sym typeface="Calibri"/>
            </a:endParaRPr>
          </a:p>
          <a:p>
            <a:pPr marL="0" marR="0" lvl="0" indent="0" algn="l" rtl="0">
              <a:spcBef>
                <a:spcPts val="0"/>
              </a:spcBef>
              <a:buSzPct val="25000"/>
              <a:buNone/>
            </a:pPr>
            <a:endParaRPr lang="en-US" dirty="0"/>
          </a:p>
          <a:p>
            <a:endParaRPr lang="en-US" baseline="0" dirty="0"/>
          </a:p>
        </p:txBody>
      </p:sp>
      <p:sp>
        <p:nvSpPr>
          <p:cNvPr id="4" name="Slide Number Placeholder 3"/>
          <p:cNvSpPr>
            <a:spLocks noGrp="1"/>
          </p:cNvSpPr>
          <p:nvPr>
            <p:ph type="sldNum" sz="quarter" idx="10"/>
          </p:nvPr>
        </p:nvSpPr>
        <p:spPr/>
        <p:txBody>
          <a:bodyPr/>
          <a:lstStyle/>
          <a:p>
            <a:fld id="{492E07CC-6AAD-1047-BB31-41E7C9B8EA12}" type="slidenum">
              <a:rPr lang="en-US" smtClean="0"/>
              <a:t>7</a:t>
            </a:fld>
            <a:endParaRPr lang="en-US"/>
          </a:p>
        </p:txBody>
      </p:sp>
    </p:spTree>
    <p:extLst>
      <p:ext uri="{BB962C8B-B14F-4D97-AF65-F5344CB8AC3E}">
        <p14:creationId xmlns:p14="http://schemas.microsoft.com/office/powerpoint/2010/main" val="3975897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teach children to read words using Fred Talk to blend together the sounds they know e.g. m-a-t, mat.</a:t>
            </a:r>
          </a:p>
          <a:p>
            <a:r>
              <a:rPr lang="en-US" dirty="0"/>
              <a:t>When we do this, we say ‘Fred Talk, read the word’ and teach them to pinch their fingers as they say each sound. This helps them to ensure the sounds are in the right order to form the word. </a:t>
            </a:r>
          </a:p>
        </p:txBody>
      </p:sp>
      <p:sp>
        <p:nvSpPr>
          <p:cNvPr id="4" name="Slide Number Placeholder 3"/>
          <p:cNvSpPr>
            <a:spLocks noGrp="1"/>
          </p:cNvSpPr>
          <p:nvPr>
            <p:ph type="sldNum" sz="quarter" idx="5"/>
          </p:nvPr>
        </p:nvSpPr>
        <p:spPr/>
        <p:txBody>
          <a:bodyPr/>
          <a:lstStyle/>
          <a:p>
            <a:fld id="{AC167F53-BA33-7E40-958D-01A6607E9B7A}" type="slidenum">
              <a:rPr lang="en-US" smtClean="0"/>
              <a:t>8</a:t>
            </a:fld>
            <a:endParaRPr lang="en-US"/>
          </a:p>
        </p:txBody>
      </p:sp>
    </p:spTree>
    <p:extLst>
      <p:ext uri="{BB962C8B-B14F-4D97-AF65-F5344CB8AC3E}">
        <p14:creationId xmlns:p14="http://schemas.microsoft.com/office/powerpoint/2010/main" val="3399585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Fred Talk follows a consistent routine:</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Say the word </a:t>
            </a:r>
            <a:r>
              <a:rPr lang="en-US" sz="1200" kern="1200" dirty="0">
                <a:solidFill>
                  <a:schemeClr val="tx1"/>
                </a:solidFill>
                <a:effectLst/>
                <a:latin typeface="+mn-lt"/>
                <a:ea typeface="+mn-ea"/>
                <a:cs typeface="+mn-cs"/>
              </a:rPr>
              <a:t>in sounds as Fred e.g. c-a-t. Ask children to repeat. Pause to allow children to ‘jump-in’ with the whole word.</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Say the word in sounds followed by the whole word e.g. c-a-t, cat. Ask children to repeat.</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i="1"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US" i="1" dirty="0"/>
          </a:p>
          <a:p>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9</a:t>
            </a:fld>
            <a:endParaRPr lang="en-US"/>
          </a:p>
        </p:txBody>
      </p:sp>
    </p:spTree>
    <p:extLst>
      <p:ext uri="{BB962C8B-B14F-4D97-AF65-F5344CB8AC3E}">
        <p14:creationId xmlns:p14="http://schemas.microsoft.com/office/powerpoint/2010/main" val="4398344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You can help at home by using Fred Talk throughout the day to help your child </a:t>
            </a:r>
            <a:r>
              <a:rPr lang="en-US" sz="1200" kern="1200" dirty="0" err="1">
                <a:solidFill>
                  <a:schemeClr val="tx1"/>
                </a:solidFill>
                <a:effectLst/>
                <a:latin typeface="+mn-lt"/>
                <a:ea typeface="+mn-ea"/>
                <a:cs typeface="+mn-cs"/>
              </a:rPr>
              <a:t>practise</a:t>
            </a:r>
            <a:r>
              <a:rPr lang="en-US" sz="1200" kern="1200" dirty="0">
                <a:solidFill>
                  <a:schemeClr val="tx1"/>
                </a:solidFill>
                <a:effectLst/>
                <a:latin typeface="+mn-lt"/>
                <a:ea typeface="+mn-ea"/>
                <a:cs typeface="+mn-cs"/>
              </a:rPr>
              <a:t> blending sounds together. </a:t>
            </a: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Fred Talk words at the end of the sentence and </a:t>
            </a:r>
            <a:r>
              <a:rPr lang="en-US" sz="1200" kern="1200" dirty="0">
                <a:solidFill>
                  <a:schemeClr val="tx1"/>
                </a:solidFill>
                <a:effectLst/>
                <a:latin typeface="+mn-lt"/>
                <a:ea typeface="+mn-ea"/>
                <a:cs typeface="+mn-cs"/>
              </a:rPr>
              <a:t>keep the words short and simple.</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pPr>
              <a:defRPr/>
            </a:pPr>
            <a:fld id="{81A61AF0-59CC-4D82-B182-5DFC7F9ACF1F}" type="slidenum">
              <a:rPr lang="en-GB" smtClean="0"/>
              <a:pPr>
                <a:defRPr/>
              </a:pPr>
              <a:t>10</a:t>
            </a:fld>
            <a:endParaRPr lang="en-GB"/>
          </a:p>
        </p:txBody>
      </p:sp>
    </p:spTree>
    <p:extLst>
      <p:ext uri="{BB962C8B-B14F-4D97-AF65-F5344CB8AC3E}">
        <p14:creationId xmlns:p14="http://schemas.microsoft.com/office/powerpoint/2010/main" val="40499771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Garamond" pitchFamily="18" charset="0"/>
                <a:cs typeface="Arial" pitchFamily="34" charset="0"/>
              </a:defRPr>
            </a:lvl1pPr>
            <a:lvl2pPr marL="742950" indent="-285750" eaLnBrk="0" hangingPunct="0">
              <a:defRPr sz="2400">
                <a:solidFill>
                  <a:schemeClr val="tx1"/>
                </a:solidFill>
                <a:latin typeface="Garamond" pitchFamily="18" charset="0"/>
                <a:cs typeface="Arial" pitchFamily="34" charset="0"/>
              </a:defRPr>
            </a:lvl2pPr>
            <a:lvl3pPr marL="1143000" indent="-228600" eaLnBrk="0" hangingPunct="0">
              <a:defRPr sz="2400">
                <a:solidFill>
                  <a:schemeClr val="tx1"/>
                </a:solidFill>
                <a:latin typeface="Garamond" pitchFamily="18" charset="0"/>
                <a:cs typeface="Arial" pitchFamily="34" charset="0"/>
              </a:defRPr>
            </a:lvl3pPr>
            <a:lvl4pPr marL="1600200" indent="-228600" eaLnBrk="0" hangingPunct="0">
              <a:defRPr sz="2400">
                <a:solidFill>
                  <a:schemeClr val="tx1"/>
                </a:solidFill>
                <a:latin typeface="Garamond" pitchFamily="18" charset="0"/>
                <a:cs typeface="Arial" pitchFamily="34" charset="0"/>
              </a:defRPr>
            </a:lvl4pPr>
            <a:lvl5pPr marL="2057400" indent="-228600" eaLnBrk="0" hangingPunct="0">
              <a:defRPr sz="2400">
                <a:solidFill>
                  <a:schemeClr val="tx1"/>
                </a:solidFill>
                <a:latin typeface="Garamond" pitchFamily="18" charset="0"/>
                <a:cs typeface="Arial" pitchFamily="34" charset="0"/>
              </a:defRPr>
            </a:lvl5pPr>
            <a:lvl6pPr marL="2514600" indent="-228600" eaLnBrk="0" fontAlgn="base" hangingPunct="0">
              <a:spcBef>
                <a:spcPct val="0"/>
              </a:spcBef>
              <a:spcAft>
                <a:spcPct val="0"/>
              </a:spcAft>
              <a:defRPr sz="2400">
                <a:solidFill>
                  <a:schemeClr val="tx1"/>
                </a:solidFill>
                <a:latin typeface="Garamond" pitchFamily="18" charset="0"/>
                <a:cs typeface="Arial" pitchFamily="34" charset="0"/>
              </a:defRPr>
            </a:lvl6pPr>
            <a:lvl7pPr marL="2971800" indent="-228600" eaLnBrk="0" fontAlgn="base" hangingPunct="0">
              <a:spcBef>
                <a:spcPct val="0"/>
              </a:spcBef>
              <a:spcAft>
                <a:spcPct val="0"/>
              </a:spcAft>
              <a:defRPr sz="2400">
                <a:solidFill>
                  <a:schemeClr val="tx1"/>
                </a:solidFill>
                <a:latin typeface="Garamond" pitchFamily="18" charset="0"/>
                <a:cs typeface="Arial" pitchFamily="34" charset="0"/>
              </a:defRPr>
            </a:lvl7pPr>
            <a:lvl8pPr marL="3429000" indent="-228600" eaLnBrk="0" fontAlgn="base" hangingPunct="0">
              <a:spcBef>
                <a:spcPct val="0"/>
              </a:spcBef>
              <a:spcAft>
                <a:spcPct val="0"/>
              </a:spcAft>
              <a:defRPr sz="2400">
                <a:solidFill>
                  <a:schemeClr val="tx1"/>
                </a:solidFill>
                <a:latin typeface="Garamond" pitchFamily="18" charset="0"/>
                <a:cs typeface="Arial" pitchFamily="34" charset="0"/>
              </a:defRPr>
            </a:lvl8pPr>
            <a:lvl9pPr marL="3886200" indent="-228600" eaLnBrk="0" fontAlgn="base" hangingPunct="0">
              <a:spcBef>
                <a:spcPct val="0"/>
              </a:spcBef>
              <a:spcAft>
                <a:spcPct val="0"/>
              </a:spcAft>
              <a:defRPr sz="2400">
                <a:solidFill>
                  <a:schemeClr val="tx1"/>
                </a:solidFill>
                <a:latin typeface="Garamond" pitchFamily="18" charset="0"/>
                <a:cs typeface="Arial" pitchFamily="34" charset="0"/>
              </a:defRPr>
            </a:lvl9pPr>
          </a:lstStyle>
          <a:p>
            <a:pPr eaLnBrk="1" hangingPunct="1"/>
            <a:fld id="{FB292E8D-CF26-4C18-AF48-18F643F3764E}" type="slidenum">
              <a:rPr lang="en-US" sz="1200" smtClean="0">
                <a:latin typeface="Times New Roman" pitchFamily="18" charset="0"/>
              </a:rPr>
              <a:pPr eaLnBrk="1" hangingPunct="1"/>
              <a:t>11</a:t>
            </a:fld>
            <a:endParaRPr lang="en-US" sz="1200">
              <a:latin typeface="Times New Roman" pitchFamily="18" charset="0"/>
            </a:endParaRPr>
          </a:p>
        </p:txBody>
      </p:sp>
      <p:sp>
        <p:nvSpPr>
          <p:cNvPr id="172035" name="Rectangle 2"/>
          <p:cNvSpPr>
            <a:spLocks noGrp="1" noRot="1" noChangeAspect="1" noChangeArrowheads="1" noTextEdit="1"/>
          </p:cNvSpPr>
          <p:nvPr>
            <p:ph type="sldImg"/>
          </p:nvPr>
        </p:nvSpPr>
        <p:spPr>
          <a:xfrm>
            <a:off x="866775" y="744538"/>
            <a:ext cx="2511425" cy="1884362"/>
          </a:xfrm>
          <a:ln/>
        </p:spPr>
      </p:sp>
      <p:sp>
        <p:nvSpPr>
          <p:cNvPr id="172036" name="Rectangle 3"/>
          <p:cNvSpPr>
            <a:spLocks noGrp="1" noChangeArrowheads="1"/>
          </p:cNvSpPr>
          <p:nvPr>
            <p:ph type="body" idx="1"/>
          </p:nvPr>
        </p:nvSpPr>
        <p:spPr>
          <a:xfrm>
            <a:off x="436698" y="2627827"/>
            <a:ext cx="5890368" cy="6553879"/>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In our school, </a:t>
            </a:r>
            <a:r>
              <a:rPr lang="en-GB" sz="1200" kern="1200" dirty="0">
                <a:solidFill>
                  <a:schemeClr val="tx1"/>
                </a:solidFill>
                <a:effectLst/>
                <a:latin typeface="+mn-lt"/>
                <a:ea typeface="+mn-ea"/>
                <a:cs typeface="+mn-cs"/>
              </a:rPr>
              <a:t>children read each Read Write Inc. Storybook three times in class with their partner and teacher. </a:t>
            </a:r>
          </a:p>
          <a:p>
            <a:endParaRPr lang="en-US"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Re-reading the same book helps children to become confident readers. </a:t>
            </a:r>
            <a:r>
              <a:rPr lang="en-GB" sz="1200" kern="1200" dirty="0">
                <a:solidFill>
                  <a:schemeClr val="tx1"/>
                </a:solidFill>
                <a:effectLst/>
                <a:latin typeface="+mn-lt"/>
                <a:ea typeface="+mn-ea"/>
                <a:cs typeface="+mn-cs"/>
              </a:rPr>
              <a:t>Each time they re-read, they build their fluency/speed and comprehension.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They love reading and want to read because they can read all of the words in the Storybook.</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We set a focus for each re-read in school.</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 first read focuses on reading every word accurately. </a:t>
            </a:r>
          </a:p>
          <a:p>
            <a:pPr lvl="0"/>
            <a:r>
              <a:rPr lang="en-GB" sz="1200" kern="1200" dirty="0">
                <a:solidFill>
                  <a:schemeClr val="tx1"/>
                </a:solidFill>
                <a:effectLst/>
                <a:latin typeface="+mn-lt"/>
                <a:ea typeface="+mn-ea"/>
                <a:cs typeface="+mn-cs"/>
              </a:rPr>
              <a:t>The second on reading the story more quickly.</a:t>
            </a:r>
          </a:p>
          <a:p>
            <a:pPr lvl="0"/>
            <a:r>
              <a:rPr lang="en-GB" sz="1200" kern="1200" dirty="0">
                <a:solidFill>
                  <a:schemeClr val="tx1"/>
                </a:solidFill>
                <a:effectLst/>
                <a:latin typeface="+mn-lt"/>
                <a:ea typeface="+mn-ea"/>
                <a:cs typeface="+mn-cs"/>
              </a:rPr>
              <a:t>The third read on using expression and intonation in their voices to read the story as a story-teller. </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Your child will then bring </a:t>
            </a:r>
            <a:r>
              <a:rPr lang="en-GB" sz="1200" b="0" kern="1200" dirty="0">
                <a:solidFill>
                  <a:schemeClr val="tx1"/>
                </a:solidFill>
                <a:effectLst/>
                <a:latin typeface="+mn-lt"/>
                <a:ea typeface="+mn-ea"/>
                <a:cs typeface="+mn-cs"/>
              </a:rPr>
              <a:t>a book home that matches their phonic stage </a:t>
            </a:r>
            <a:r>
              <a:rPr lang="en-GB" sz="1200" kern="1200" dirty="0">
                <a:solidFill>
                  <a:schemeClr val="tx1"/>
                </a:solidFill>
                <a:effectLst/>
                <a:latin typeface="+mn-lt"/>
                <a:ea typeface="+mn-ea"/>
                <a:cs typeface="+mn-cs"/>
              </a:rPr>
              <a:t>to read and enjoy with you at home.</a:t>
            </a:r>
          </a:p>
          <a:p>
            <a:pPr lvl="0"/>
            <a:endParaRPr lang="en-GB"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Please  avoid saying, “This book is too easy for you!” but instead say “I love how well you can read this book!”</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They are meant to be able to read all of the words as the book is at the correct level. Encourage them to share their enjoyment of the story with you and read it in their storyteller voice – again and again.</a:t>
            </a:r>
          </a:p>
          <a:p>
            <a:pPr lvl="0"/>
            <a:endParaRPr lang="en-GB"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pPr eaLnBrk="1" hangingPunct="1"/>
            <a:endParaRPr lang="en-GB" sz="1100" dirty="0">
              <a:latin typeface="Arial"/>
              <a:cs typeface="Arial"/>
            </a:endParaRPr>
          </a:p>
          <a:p>
            <a:pPr eaLnBrk="1" hangingPunct="1"/>
            <a:r>
              <a:rPr lang="en-GB" sz="1100" dirty="0">
                <a:latin typeface="Arial"/>
                <a:cs typeface="Arial"/>
              </a:rPr>
              <a:t>  </a:t>
            </a:r>
            <a:endParaRPr lang="en-US" sz="1100" dirty="0">
              <a:latin typeface="Arial"/>
              <a:cs typeface="Arial"/>
            </a:endParaRPr>
          </a:p>
        </p:txBody>
      </p:sp>
    </p:spTree>
    <p:extLst>
      <p:ext uri="{BB962C8B-B14F-4D97-AF65-F5344CB8AC3E}">
        <p14:creationId xmlns:p14="http://schemas.microsoft.com/office/powerpoint/2010/main" val="34515029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Children will be able to read all of the words in the Storybook.</a:t>
            </a:r>
          </a:p>
          <a:p>
            <a:endParaRPr lang="en-US" dirty="0"/>
          </a:p>
          <a:p>
            <a:r>
              <a:rPr lang="en-US" dirty="0"/>
              <a:t>If they hesitate, remind them to read the word using ‘Special Friends, Fred Talk, read the word’.</a:t>
            </a:r>
          </a:p>
          <a:p>
            <a:r>
              <a:rPr lang="en-US" dirty="0"/>
              <a:t>For example, this means they spot the ‘</a:t>
            </a:r>
            <a:r>
              <a:rPr lang="en-US" dirty="0" err="1"/>
              <a:t>sh</a:t>
            </a:r>
            <a:r>
              <a:rPr lang="en-US" dirty="0"/>
              <a:t>’, then Fred Talk and blend to read the word e.g. </a:t>
            </a:r>
            <a:r>
              <a:rPr lang="en-US" dirty="0" err="1"/>
              <a:t>sh</a:t>
            </a:r>
            <a:r>
              <a:rPr lang="en-US" dirty="0"/>
              <a:t>, </a:t>
            </a:r>
            <a:r>
              <a:rPr lang="en-US" dirty="0" err="1"/>
              <a:t>sh</a:t>
            </a:r>
            <a:r>
              <a:rPr lang="en-US" dirty="0"/>
              <a:t>-</a:t>
            </a:r>
            <a:r>
              <a:rPr lang="en-US" dirty="0" err="1"/>
              <a:t>i</a:t>
            </a:r>
            <a:r>
              <a:rPr lang="en-US" dirty="0"/>
              <a:t>-p, ship.</a:t>
            </a:r>
          </a:p>
          <a:p>
            <a:endParaRPr lang="en-US" dirty="0"/>
          </a:p>
          <a:p>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12</a:t>
            </a:fld>
            <a:endParaRPr lang="en-US"/>
          </a:p>
        </p:txBody>
      </p:sp>
    </p:spTree>
    <p:extLst>
      <p:ext uri="{BB962C8B-B14F-4D97-AF65-F5344CB8AC3E}">
        <p14:creationId xmlns:p14="http://schemas.microsoft.com/office/powerpoint/2010/main" val="13060417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Some words are ‘tricky’ because they contain letters that don’t match the sounds the child has been taught.</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For example, ‘said’ has ‘</a:t>
            </a:r>
            <a:r>
              <a:rPr lang="en-GB" sz="1200" kern="1200" dirty="0" err="1">
                <a:solidFill>
                  <a:schemeClr val="tx1"/>
                </a:solidFill>
                <a:effectLst/>
                <a:latin typeface="+mn-lt"/>
                <a:ea typeface="+mn-ea"/>
                <a:cs typeface="+mn-cs"/>
              </a:rPr>
              <a:t>ai</a:t>
            </a:r>
            <a:r>
              <a:rPr lang="en-GB" sz="1200" kern="1200" dirty="0">
                <a:solidFill>
                  <a:schemeClr val="tx1"/>
                </a:solidFill>
                <a:effectLst/>
                <a:latin typeface="+mn-lt"/>
                <a:ea typeface="+mn-ea"/>
                <a:cs typeface="+mn-cs"/>
              </a:rPr>
              <a:t>’ making an ‘e’ sound.</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We teach these common exception words as Red words.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the early Storybooks, these words are printed in red text.</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Remind your child to stop and think about Red words and tell them the word if needed.</a:t>
            </a:r>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13</a:t>
            </a:fld>
            <a:endParaRPr lang="en-US"/>
          </a:p>
        </p:txBody>
      </p:sp>
    </p:spTree>
    <p:extLst>
      <p:ext uri="{BB962C8B-B14F-4D97-AF65-F5344CB8AC3E}">
        <p14:creationId xmlns:p14="http://schemas.microsoft.com/office/powerpoint/2010/main" val="140651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We also use Book Bag Books especially for home reading</a:t>
            </a:r>
            <a:r>
              <a:rPr lang="en-US" b="0" baseline="0" dirty="0"/>
              <a:t>. </a:t>
            </a:r>
            <a:r>
              <a:rPr lang="en-GB" sz="1200" kern="1200" dirty="0">
                <a:solidFill>
                  <a:schemeClr val="tx1"/>
                </a:solidFill>
                <a:effectLst/>
                <a:latin typeface="+mn-lt"/>
                <a:ea typeface="+mn-ea"/>
                <a:cs typeface="+mn-cs"/>
              </a:rPr>
              <a:t>They are closely matched to the books children read in school so provide practice of the same sounds – extra practice at the right level for your child.</a:t>
            </a:r>
            <a:r>
              <a:rPr lang="en-US" b="0" baseline="0" dirty="0"/>
              <a:t> Please don’t be alarmed or worried if they cannot fluently read this book. We want to make sure they enjoy reading so that they want to read. The more they read, the faster progress they will make.</a:t>
            </a:r>
            <a:endParaRPr lang="en-US" b="0" dirty="0"/>
          </a:p>
          <a:p>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14</a:t>
            </a:fld>
            <a:endParaRPr lang="en-US"/>
          </a:p>
        </p:txBody>
      </p:sp>
    </p:spTree>
    <p:extLst>
      <p:ext uri="{BB962C8B-B14F-4D97-AF65-F5344CB8AC3E}">
        <p14:creationId xmlns:p14="http://schemas.microsoft.com/office/powerpoint/2010/main" val="3053329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15</a:t>
            </a:fld>
            <a:endParaRPr lang="en-US"/>
          </a:p>
        </p:txBody>
      </p:sp>
    </p:spTree>
    <p:extLst>
      <p:ext uri="{BB962C8B-B14F-4D97-AF65-F5344CB8AC3E}">
        <p14:creationId xmlns:p14="http://schemas.microsoft.com/office/powerpoint/2010/main" val="13730037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Stories provide a wealth of language we don’t use in everyday talk.</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 more stories, poems and nursery rhymes children know </a:t>
            </a:r>
            <a:r>
              <a:rPr lang="en-US" sz="1200" b="1" kern="1200" dirty="0">
                <a:solidFill>
                  <a:schemeClr val="tx1"/>
                </a:solidFill>
                <a:effectLst/>
                <a:latin typeface="+mn-lt"/>
                <a:ea typeface="+mn-ea"/>
                <a:cs typeface="+mn-cs"/>
              </a:rPr>
              <a:t>well</a:t>
            </a:r>
            <a:r>
              <a:rPr lang="en-US" sz="1200" kern="1200" dirty="0">
                <a:solidFill>
                  <a:schemeClr val="tx1"/>
                </a:solidFill>
                <a:effectLst/>
                <a:latin typeface="+mn-lt"/>
                <a:ea typeface="+mn-ea"/>
                <a:cs typeface="+mn-cs"/>
              </a:rPr>
              <a:t>, the more easily they will be able to understand what they read, when they can read.</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Children thrive on repetition, the more they hear or do something, the more they learn. </a:t>
            </a:r>
            <a:endParaRPr lang="en-GB" sz="1200" kern="1200" dirty="0">
              <a:solidFill>
                <a:schemeClr val="tx1"/>
              </a:solidFill>
              <a:effectLst/>
              <a:latin typeface="+mn-lt"/>
              <a:ea typeface="+mn-ea"/>
              <a:cs typeface="+mn-cs"/>
            </a:endParaRPr>
          </a:p>
        </p:txBody>
      </p:sp>
      <p:sp>
        <p:nvSpPr>
          <p:cNvPr id="4" name="Footer Placeholder 3"/>
          <p:cNvSpPr>
            <a:spLocks noGrp="1"/>
          </p:cNvSpPr>
          <p:nvPr>
            <p:ph type="ftr" sz="quarter" idx="10"/>
          </p:nvPr>
        </p:nvSpPr>
        <p:spPr/>
        <p:txBody>
          <a:bodyPr/>
          <a:lstStyle/>
          <a:p>
            <a:pPr>
              <a:defRPr/>
            </a:pPr>
            <a:r>
              <a:rPr lang="en-US">
                <a:solidFill>
                  <a:srgbClr val="000000"/>
                </a:solidFill>
              </a:rPr>
              <a:t>Copyright Ruth Miskin Literacy</a:t>
            </a:r>
          </a:p>
        </p:txBody>
      </p:sp>
      <p:sp>
        <p:nvSpPr>
          <p:cNvPr id="5" name="Slide Number Placeholder 4"/>
          <p:cNvSpPr>
            <a:spLocks noGrp="1"/>
          </p:cNvSpPr>
          <p:nvPr>
            <p:ph type="sldNum" sz="quarter" idx="11"/>
          </p:nvPr>
        </p:nvSpPr>
        <p:spPr/>
        <p:txBody>
          <a:bodyPr/>
          <a:lstStyle/>
          <a:p>
            <a:pPr>
              <a:defRPr/>
            </a:pPr>
            <a:fld id="{37351975-CA05-4734-9F82-596F4DC72541}" type="slidenum">
              <a:rPr lang="en-US" smtClean="0">
                <a:solidFill>
                  <a:srgbClr val="000000"/>
                </a:solidFill>
              </a:rPr>
              <a:pPr>
                <a:defRPr/>
              </a:pPr>
              <a:t>16</a:t>
            </a:fld>
            <a:endParaRPr lang="en-US">
              <a:solidFill>
                <a:srgbClr val="000000"/>
              </a:solidFill>
            </a:endParaRPr>
          </a:p>
        </p:txBody>
      </p:sp>
    </p:spTree>
    <p:extLst>
      <p:ext uri="{BB962C8B-B14F-4D97-AF65-F5344CB8AC3E}">
        <p14:creationId xmlns:p14="http://schemas.microsoft.com/office/powerpoint/2010/main" val="18262654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Look at all these things you child will learn when you read aloud stories and poems, - without any teaching! </a:t>
            </a:r>
          </a:p>
        </p:txBody>
      </p:sp>
      <p:sp>
        <p:nvSpPr>
          <p:cNvPr id="4" name="Slide Number Placeholder 3"/>
          <p:cNvSpPr>
            <a:spLocks noGrp="1"/>
          </p:cNvSpPr>
          <p:nvPr>
            <p:ph type="sldNum" sz="quarter" idx="5"/>
          </p:nvPr>
        </p:nvSpPr>
        <p:spPr/>
        <p:txBody>
          <a:bodyPr/>
          <a:lstStyle/>
          <a:p>
            <a:fld id="{AC167F53-BA33-7E40-958D-01A6607E9B7A}" type="slidenum">
              <a:rPr lang="en-US" smtClean="0"/>
              <a:t>17</a:t>
            </a:fld>
            <a:endParaRPr lang="en-US"/>
          </a:p>
        </p:txBody>
      </p:sp>
    </p:spTree>
    <p:extLst>
      <p:ext uri="{BB962C8B-B14F-4D97-AF65-F5344CB8AC3E}">
        <p14:creationId xmlns:p14="http://schemas.microsoft.com/office/powerpoint/2010/main" val="6984122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our ten top tips for Storytime at home.</a:t>
            </a:r>
          </a:p>
          <a:p>
            <a:endParaRPr lang="en-US" dirty="0"/>
          </a:p>
          <a:p>
            <a:pPr marL="514350" indent="-514350">
              <a:buAutoNum type="arabicPeriod"/>
            </a:pPr>
            <a:r>
              <a:rPr lang="en-US" sz="1200" dirty="0"/>
              <a:t>Make it a treat – introduce each new book with excitement.</a:t>
            </a:r>
          </a:p>
          <a:p>
            <a:pPr marL="514350" indent="-514350">
              <a:buAutoNum type="arabicPeriod"/>
            </a:pPr>
            <a:r>
              <a:rPr lang="en-US" sz="1200" dirty="0"/>
              <a:t>Make it a special quiet time – cuddle up!</a:t>
            </a:r>
          </a:p>
          <a:p>
            <a:pPr marL="514350" indent="-514350">
              <a:buAutoNum type="arabicPeriod"/>
            </a:pPr>
            <a:r>
              <a:rPr lang="en-US" sz="1200" dirty="0"/>
              <a:t>Show curiosity in what you’re going to read.</a:t>
            </a:r>
          </a:p>
          <a:p>
            <a:pPr marL="514350" marR="0" lvl="0" indent="-514350" algn="l" defTabSz="457200" rtl="0" eaLnBrk="1" fontAlgn="auto" latinLnBrk="0" hangingPunct="1">
              <a:lnSpc>
                <a:spcPct val="100000"/>
              </a:lnSpc>
              <a:spcBef>
                <a:spcPts val="0"/>
              </a:spcBef>
              <a:spcAft>
                <a:spcPts val="0"/>
              </a:spcAft>
              <a:buClrTx/>
              <a:buSzTx/>
              <a:buFontTx/>
              <a:buAutoNum type="arabicPeriod"/>
              <a:tabLst/>
              <a:defRPr/>
            </a:pPr>
            <a:r>
              <a:rPr lang="en-US" sz="1200" dirty="0"/>
              <a:t>Read story once without stopping so they can enjoy the whole story. </a:t>
            </a:r>
            <a:r>
              <a:rPr lang="en-GB" sz="1200" kern="1200" dirty="0">
                <a:solidFill>
                  <a:schemeClr val="tx1"/>
                </a:solidFill>
                <a:effectLst/>
                <a:latin typeface="+mn-lt"/>
                <a:ea typeface="+mn-ea"/>
                <a:cs typeface="+mn-cs"/>
              </a:rPr>
              <a:t>. If you think your child might not understand something say something like ‘Oh I think what’s happening here is that…”</a:t>
            </a:r>
            <a:endParaRPr lang="en-US" sz="1200" dirty="0"/>
          </a:p>
          <a:p>
            <a:pPr marL="514350" indent="-514350">
              <a:buAutoNum type="arabicPeriod"/>
            </a:pPr>
            <a:r>
              <a:rPr lang="en-US" sz="1200" dirty="0"/>
              <a:t>Chat about the story e.g. I wonder why he did that? Oh no, I hope she’s not going to…</a:t>
            </a:r>
          </a:p>
          <a:p>
            <a:pPr marL="514350" indent="-514350">
              <a:buAutoNum type="arabicPeriod"/>
            </a:pPr>
            <a:r>
              <a:rPr lang="en-US" sz="1200" dirty="0"/>
              <a:t>Avoid asking questions to test what they remember.</a:t>
            </a:r>
          </a:p>
          <a:p>
            <a:pPr marL="514350" indent="-514350">
              <a:buAutoNum type="arabicPeriod"/>
            </a:pPr>
            <a:r>
              <a:rPr lang="en-US" sz="1200" dirty="0"/>
              <a:t>Link to other stories and experiences you have shared e.g. this reminds me of…</a:t>
            </a:r>
          </a:p>
          <a:p>
            <a:pPr marL="514350" indent="-514350">
              <a:buAutoNum type="arabicPeriod"/>
            </a:pPr>
            <a:r>
              <a:rPr lang="en-US" sz="1200" dirty="0"/>
              <a:t>Read </a:t>
            </a:r>
            <a:r>
              <a:rPr lang="en-US" sz="1200" dirty="0" err="1"/>
              <a:t>favourites</a:t>
            </a:r>
            <a:r>
              <a:rPr lang="en-US" sz="1200" dirty="0"/>
              <a:t> over and over again – encourage your child to join with the bits they know. Avoid saying ‘not that story again!’</a:t>
            </a:r>
          </a:p>
          <a:p>
            <a:pPr marL="514350" indent="-514350">
              <a:buAutoNum type="arabicPeriod"/>
            </a:pPr>
            <a:r>
              <a:rPr lang="en-US" sz="1200" dirty="0"/>
              <a:t>Use different voices – be enthusiastic!</a:t>
            </a:r>
          </a:p>
          <a:p>
            <a:pPr marL="514350" indent="-514350">
              <a:buAutoNum type="arabicPeriod"/>
            </a:pPr>
            <a:r>
              <a:rPr lang="en-GB" sz="1200" dirty="0"/>
              <a:t>Love </a:t>
            </a:r>
            <a:r>
              <a:rPr lang="en-US" sz="1200" dirty="0"/>
              <a:t>the book – read with enjoyment.</a:t>
            </a:r>
            <a:endParaRPr lang="en-US" dirty="0"/>
          </a:p>
          <a:p>
            <a:endParaRPr lang="en-US" dirty="0"/>
          </a:p>
          <a:p>
            <a:r>
              <a:rPr lang="en-US" dirty="0"/>
              <a:t>I will give you a handout with these tips when you leave today.</a:t>
            </a:r>
          </a:p>
        </p:txBody>
      </p:sp>
      <p:sp>
        <p:nvSpPr>
          <p:cNvPr id="4" name="Slide Number Placeholder 3"/>
          <p:cNvSpPr>
            <a:spLocks noGrp="1"/>
          </p:cNvSpPr>
          <p:nvPr>
            <p:ph type="sldNum" sz="quarter" idx="5"/>
          </p:nvPr>
        </p:nvSpPr>
        <p:spPr/>
        <p:txBody>
          <a:bodyPr/>
          <a:lstStyle/>
          <a:p>
            <a:fld id="{AC167F53-BA33-7E40-958D-01A6607E9B7A}" type="slidenum">
              <a:rPr lang="en-US" smtClean="0"/>
              <a:t>18</a:t>
            </a:fld>
            <a:endParaRPr lang="en-US"/>
          </a:p>
        </p:txBody>
      </p:sp>
    </p:spTree>
    <p:extLst>
      <p:ext uri="{BB962C8B-B14F-4D97-AF65-F5344CB8AC3E}">
        <p14:creationId xmlns:p14="http://schemas.microsoft.com/office/powerpoint/2010/main" val="37414413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2E07CC-6AAD-1047-BB31-41E7C9B8EA12}" type="slidenum">
              <a:rPr lang="en-US" smtClean="0"/>
              <a:t>19</a:t>
            </a:fld>
            <a:endParaRPr lang="en-US"/>
          </a:p>
        </p:txBody>
      </p:sp>
    </p:spTree>
    <p:extLst>
      <p:ext uri="{BB962C8B-B14F-4D97-AF65-F5344CB8AC3E}">
        <p14:creationId xmlns:p14="http://schemas.microsoft.com/office/powerpoint/2010/main" val="21662756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a:solidFill>
                  <a:srgbClr val="FF0000"/>
                </a:solidFill>
              </a:rPr>
              <a:t>In the words of </a:t>
            </a:r>
            <a:r>
              <a:rPr lang="en-US" dirty="0" err="1">
                <a:solidFill>
                  <a:srgbClr val="FF0000"/>
                </a:solidFill>
              </a:rPr>
              <a:t>Dr</a:t>
            </a:r>
            <a:r>
              <a:rPr lang="en-US" dirty="0">
                <a:solidFill>
                  <a:srgbClr val="FF0000"/>
                </a:solidFill>
              </a:rPr>
              <a:t> Seuss…</a:t>
            </a:r>
            <a:r>
              <a:rPr lang="en-US" i="1" dirty="0">
                <a:solidFill>
                  <a:srgbClr val="FF0000"/>
                </a:solidFill>
              </a:rPr>
              <a:t>read quote.</a:t>
            </a:r>
          </a:p>
          <a:p>
            <a:pPr eaLnBrk="1" hangingPunct="1"/>
            <a:endParaRPr lang="en-US" i="1" dirty="0">
              <a:solidFill>
                <a:srgbClr val="FF0000"/>
              </a:solidFill>
            </a:endParaRPr>
          </a:p>
          <a:p>
            <a:pPr eaLnBrk="1" hangingPunct="1"/>
            <a:r>
              <a:rPr lang="en-US" i="0" dirty="0">
                <a:solidFill>
                  <a:srgbClr val="FF0000"/>
                </a:solidFill>
              </a:rPr>
              <a:t>Good readers do well in school – and in life.</a:t>
            </a:r>
          </a:p>
          <a:p>
            <a:pPr eaLnBrk="1" hangingPunct="1"/>
            <a:r>
              <a:rPr lang="en-US" i="0" dirty="0">
                <a:solidFill>
                  <a:srgbClr val="FF0000"/>
                </a:solidFill>
              </a:rPr>
              <a:t>By listening to your child read, you are making sure they have the opportunity to </a:t>
            </a:r>
            <a:r>
              <a:rPr lang="en-US" i="0" dirty="0" err="1">
                <a:solidFill>
                  <a:srgbClr val="FF0000"/>
                </a:solidFill>
              </a:rPr>
              <a:t>practise</a:t>
            </a:r>
            <a:r>
              <a:rPr lang="en-US" i="0" dirty="0">
                <a:solidFill>
                  <a:srgbClr val="FF0000"/>
                </a:solidFill>
              </a:rPr>
              <a:t> and become a good reader quickly.</a:t>
            </a:r>
          </a:p>
          <a:p>
            <a:pPr eaLnBrk="1" hangingPunct="1"/>
            <a:endParaRPr lang="en-US" i="0" dirty="0">
              <a:solidFill>
                <a:srgbClr val="FF0000"/>
              </a:solidFill>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Remember that all parents have the power to change outcomes for their children.</a:t>
            </a:r>
            <a:endParaRPr lang="en-US" dirty="0">
              <a:solidFill>
                <a:srgbClr val="FF0000"/>
              </a:solidFill>
            </a:endParaRPr>
          </a:p>
        </p:txBody>
      </p:sp>
      <p:sp>
        <p:nvSpPr>
          <p:cNvPr id="4" name="Slide Number Placeholder 3"/>
          <p:cNvSpPr>
            <a:spLocks noGrp="1"/>
          </p:cNvSpPr>
          <p:nvPr>
            <p:ph type="sldNum" sz="quarter" idx="10"/>
          </p:nvPr>
        </p:nvSpPr>
        <p:spPr/>
        <p:txBody>
          <a:bodyPr/>
          <a:lstStyle/>
          <a:p>
            <a:fld id="{434AEA0D-15AF-3040-A3B5-D7F153320F94}" type="slidenum">
              <a:rPr lang="en-US" smtClean="0"/>
              <a:t>20</a:t>
            </a:fld>
            <a:endParaRPr lang="en-US"/>
          </a:p>
        </p:txBody>
      </p:sp>
    </p:spTree>
    <p:extLst>
      <p:ext uri="{BB962C8B-B14F-4D97-AF65-F5344CB8AC3E}">
        <p14:creationId xmlns:p14="http://schemas.microsoft.com/office/powerpoint/2010/main" val="36987154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preserve="1" userDrawn="1">
  <p:cSld name="2_Title Slide">
    <p:spTree>
      <p:nvGrpSpPr>
        <p:cNvPr id="1" name=""/>
        <p:cNvGrpSpPr/>
        <p:nvPr/>
      </p:nvGrpSpPr>
      <p:grpSpPr>
        <a:xfrm>
          <a:off x="0" y="0"/>
          <a:ext cx="0" cy="0"/>
          <a:chOff x="0" y="0"/>
          <a:chExt cx="0" cy="0"/>
        </a:xfrm>
      </p:grpSpPr>
      <p:pic>
        <p:nvPicPr>
          <p:cNvPr id="15" name="Picture 14" descr="powerpoint-cover-template-blank.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Title 1"/>
          <p:cNvSpPr>
            <a:spLocks noGrp="1"/>
          </p:cNvSpPr>
          <p:nvPr>
            <p:ph type="ctrTitle"/>
          </p:nvPr>
        </p:nvSpPr>
        <p:spPr>
          <a:xfrm>
            <a:off x="4067944" y="4221088"/>
            <a:ext cx="5076056" cy="1181993"/>
          </a:xfrm>
        </p:spPr>
        <p:txBody>
          <a:bodyPr anchor="ctr">
            <a:normAutofit/>
          </a:bodyPr>
          <a:lstStyle>
            <a:lvl1pPr>
              <a:lnSpc>
                <a:spcPct val="90000"/>
              </a:lnSpc>
              <a:defRPr sz="3200">
                <a:solidFill>
                  <a:schemeClr val="bg1"/>
                </a:solidFill>
              </a:defRPr>
            </a:lvl1pPr>
          </a:lstStyle>
          <a:p>
            <a:r>
              <a:rPr lang="en-GB" dirty="0"/>
              <a:t>Click to edit Master title style</a:t>
            </a:r>
          </a:p>
        </p:txBody>
      </p:sp>
    </p:spTree>
    <p:extLst>
      <p:ext uri="{BB962C8B-B14F-4D97-AF65-F5344CB8AC3E}">
        <p14:creationId xmlns:p14="http://schemas.microsoft.com/office/powerpoint/2010/main" val="1231037735"/>
      </p:ext>
    </p:extLst>
  </p:cSld>
  <p:clrMapOvr>
    <a:masterClrMapping/>
  </p:clrMapOvr>
  <p:hf sldNum="0" hdr="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showMasterPhAnim="0" type="obj" preserve="1">
  <p:cSld name="Title and Content">
    <p:spTree>
      <p:nvGrpSpPr>
        <p:cNvPr id="1" name=""/>
        <p:cNvGrpSpPr/>
        <p:nvPr/>
      </p:nvGrpSpPr>
      <p:grpSpPr>
        <a:xfrm>
          <a:off x="0" y="0"/>
          <a:ext cx="0" cy="0"/>
          <a:chOff x="0" y="0"/>
          <a:chExt cx="0" cy="0"/>
        </a:xfrm>
      </p:grpSpPr>
      <p:pic>
        <p:nvPicPr>
          <p:cNvPr id="11" name="Picture 10" descr="PPT_RM_page.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340" y="0"/>
            <a:ext cx="9180512" cy="6858000"/>
          </a:xfrm>
          <a:prstGeom prst="rect">
            <a:avLst/>
          </a:prstGeom>
        </p:spPr>
      </p:pic>
      <p:sp>
        <p:nvSpPr>
          <p:cNvPr id="7" name="Rectangle 3"/>
          <p:cNvSpPr/>
          <p:nvPr userDrawn="1"/>
        </p:nvSpPr>
        <p:spPr>
          <a:xfrm>
            <a:off x="323527" y="1151032"/>
            <a:ext cx="8640961" cy="45719"/>
          </a:xfrm>
          <a:prstGeom prst="rect">
            <a:avLst/>
          </a:prstGeom>
          <a:solidFill>
            <a:srgbClr val="3B9EA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solidFill>
                <a:prstClr val="white"/>
              </a:solidFill>
            </a:endParaRPr>
          </a:p>
        </p:txBody>
      </p:sp>
      <p:sp>
        <p:nvSpPr>
          <p:cNvPr id="2" name="Title 1"/>
          <p:cNvSpPr>
            <a:spLocks noGrp="1"/>
          </p:cNvSpPr>
          <p:nvPr>
            <p:ph type="title" hasCustomPrompt="1"/>
          </p:nvPr>
        </p:nvSpPr>
        <p:spPr>
          <a:xfrm>
            <a:off x="323528" y="260649"/>
            <a:ext cx="7478713" cy="864096"/>
          </a:xfrm>
        </p:spPr>
        <p:txBody>
          <a:bodyPr anchor="b"/>
          <a:lstStyle/>
          <a:p>
            <a:r>
              <a:rPr lang="en-GB" dirty="0"/>
              <a:t/>
            </a:r>
            <a:br>
              <a:rPr lang="en-GB" dirty="0"/>
            </a:br>
            <a:r>
              <a:rPr lang="en-GB" dirty="0"/>
              <a:t>Click to edit Master title style</a:t>
            </a:r>
          </a:p>
        </p:txBody>
      </p:sp>
      <p:sp>
        <p:nvSpPr>
          <p:cNvPr id="3" name="Content Placeholder 2"/>
          <p:cNvSpPr>
            <a:spLocks noGrp="1"/>
          </p:cNvSpPr>
          <p:nvPr>
            <p:ph idx="1"/>
          </p:nvPr>
        </p:nvSpPr>
        <p:spPr>
          <a:xfrm>
            <a:off x="323528" y="1196752"/>
            <a:ext cx="8639175" cy="5040560"/>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0" name="Slide Number Placeholder 5"/>
          <p:cNvSpPr>
            <a:spLocks noGrp="1"/>
          </p:cNvSpPr>
          <p:nvPr>
            <p:ph type="sldNum" sz="quarter" idx="12"/>
          </p:nvPr>
        </p:nvSpPr>
        <p:spPr/>
        <p:txBody>
          <a:bodyPr/>
          <a:lstStyle>
            <a:lvl1pPr fontAlgn="auto">
              <a:spcBef>
                <a:spcPts val="0"/>
              </a:spcBef>
              <a:spcAft>
                <a:spcPts val="0"/>
              </a:spcAft>
              <a:defRPr>
                <a:latin typeface="+mn-lt"/>
                <a:ea typeface="+mn-ea"/>
              </a:defRPr>
            </a:lvl1pPr>
          </a:lstStyle>
          <a:p>
            <a:pPr>
              <a:defRPr/>
            </a:pPr>
            <a:fld id="{404DBCEF-19A6-4004-B125-9F389965607C}" type="slidenum">
              <a:rPr lang="en-US"/>
              <a:pPr>
                <a:defRPr/>
              </a:pPr>
              <a:t>‹#›</a:t>
            </a:fld>
            <a:endParaRPr lang="en-US"/>
          </a:p>
        </p:txBody>
      </p:sp>
    </p:spTree>
    <p:extLst>
      <p:ext uri="{BB962C8B-B14F-4D97-AF65-F5344CB8AC3E}">
        <p14:creationId xmlns:p14="http://schemas.microsoft.com/office/powerpoint/2010/main" val="28186264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showMasterPhAnim="0" preserve="1" userDrawn="1">
  <p:cSld name="4_Title and Content">
    <p:spTree>
      <p:nvGrpSpPr>
        <p:cNvPr id="1" name=""/>
        <p:cNvGrpSpPr/>
        <p:nvPr/>
      </p:nvGrpSpPr>
      <p:grpSpPr>
        <a:xfrm>
          <a:off x="0" y="0"/>
          <a:ext cx="0" cy="0"/>
          <a:chOff x="0" y="0"/>
          <a:chExt cx="0" cy="0"/>
        </a:xfrm>
      </p:grpSpPr>
      <p:pic>
        <p:nvPicPr>
          <p:cNvPr id="11" name="Picture 10" descr="PPT_RM_page.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340" y="0"/>
            <a:ext cx="9180512" cy="6858000"/>
          </a:xfrm>
          <a:prstGeom prst="rect">
            <a:avLst/>
          </a:prstGeom>
        </p:spPr>
      </p:pic>
      <p:sp>
        <p:nvSpPr>
          <p:cNvPr id="7" name="Rectangle 3"/>
          <p:cNvSpPr/>
          <p:nvPr userDrawn="1"/>
        </p:nvSpPr>
        <p:spPr>
          <a:xfrm>
            <a:off x="323527" y="1151032"/>
            <a:ext cx="8640961" cy="45719"/>
          </a:xfrm>
          <a:prstGeom prst="rect">
            <a:avLst/>
          </a:prstGeom>
          <a:solidFill>
            <a:srgbClr val="3B9EA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solidFill>
                <a:prstClr val="white"/>
              </a:solidFill>
            </a:endParaRPr>
          </a:p>
        </p:txBody>
      </p:sp>
      <p:sp>
        <p:nvSpPr>
          <p:cNvPr id="2" name="Title 1"/>
          <p:cNvSpPr>
            <a:spLocks noGrp="1"/>
          </p:cNvSpPr>
          <p:nvPr>
            <p:ph type="title" hasCustomPrompt="1"/>
          </p:nvPr>
        </p:nvSpPr>
        <p:spPr>
          <a:xfrm>
            <a:off x="323528" y="260649"/>
            <a:ext cx="7478713" cy="864096"/>
          </a:xfrm>
        </p:spPr>
        <p:txBody>
          <a:bodyPr anchor="b"/>
          <a:lstStyle/>
          <a:p>
            <a:r>
              <a:rPr lang="en-GB" dirty="0"/>
              <a:t/>
            </a:r>
            <a:br>
              <a:rPr lang="en-GB" dirty="0"/>
            </a:br>
            <a:r>
              <a:rPr lang="en-GB" dirty="0"/>
              <a:t>Click to edit Master title style</a:t>
            </a:r>
          </a:p>
        </p:txBody>
      </p:sp>
      <p:sp>
        <p:nvSpPr>
          <p:cNvPr id="10" name="Slide Number Placeholder 5"/>
          <p:cNvSpPr>
            <a:spLocks noGrp="1"/>
          </p:cNvSpPr>
          <p:nvPr>
            <p:ph type="sldNum" sz="quarter" idx="12"/>
          </p:nvPr>
        </p:nvSpPr>
        <p:spPr/>
        <p:txBody>
          <a:bodyPr/>
          <a:lstStyle>
            <a:lvl1pPr fontAlgn="auto">
              <a:spcBef>
                <a:spcPts val="0"/>
              </a:spcBef>
              <a:spcAft>
                <a:spcPts val="0"/>
              </a:spcAft>
              <a:defRPr>
                <a:latin typeface="+mn-lt"/>
                <a:ea typeface="+mn-ea"/>
              </a:defRPr>
            </a:lvl1pPr>
          </a:lstStyle>
          <a:p>
            <a:pPr>
              <a:defRPr/>
            </a:pPr>
            <a:fld id="{404DBCEF-19A6-4004-B125-9F389965607C}" type="slidenum">
              <a:rPr lang="en-US"/>
              <a:pPr>
                <a:defRPr/>
              </a:pPr>
              <a:t>‹#›</a:t>
            </a:fld>
            <a:endParaRPr lang="en-US"/>
          </a:p>
        </p:txBody>
      </p:sp>
      <p:sp>
        <p:nvSpPr>
          <p:cNvPr id="8" name="Content Placeholder 2"/>
          <p:cNvSpPr>
            <a:spLocks noGrp="1"/>
          </p:cNvSpPr>
          <p:nvPr>
            <p:ph sz="half" idx="1"/>
          </p:nvPr>
        </p:nvSpPr>
        <p:spPr>
          <a:xfrm>
            <a:off x="323528" y="1268760"/>
            <a:ext cx="4246885" cy="49685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9" name="Content Placeholder 3"/>
          <p:cNvSpPr>
            <a:spLocks noGrp="1"/>
          </p:cNvSpPr>
          <p:nvPr>
            <p:ph sz="half" idx="2"/>
          </p:nvPr>
        </p:nvSpPr>
        <p:spPr>
          <a:xfrm>
            <a:off x="4716016" y="1268760"/>
            <a:ext cx="4254624" cy="49685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Tree>
    <p:extLst>
      <p:ext uri="{BB962C8B-B14F-4D97-AF65-F5344CB8AC3E}">
        <p14:creationId xmlns:p14="http://schemas.microsoft.com/office/powerpoint/2010/main" val="694975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showMasterPhAnim="0" userDrawn="1">
  <p:cSld name="5_Title and Content">
    <p:spTree>
      <p:nvGrpSpPr>
        <p:cNvPr id="1" name=""/>
        <p:cNvGrpSpPr/>
        <p:nvPr/>
      </p:nvGrpSpPr>
      <p:grpSpPr>
        <a:xfrm>
          <a:off x="0" y="0"/>
          <a:ext cx="0" cy="0"/>
          <a:chOff x="0" y="0"/>
          <a:chExt cx="0" cy="0"/>
        </a:xfrm>
      </p:grpSpPr>
      <p:pic>
        <p:nvPicPr>
          <p:cNvPr id="11" name="Picture 10" descr="PPT_RM_page.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340" y="0"/>
            <a:ext cx="9180512" cy="6858000"/>
          </a:xfrm>
          <a:prstGeom prst="rect">
            <a:avLst/>
          </a:prstGeom>
        </p:spPr>
      </p:pic>
      <p:sp>
        <p:nvSpPr>
          <p:cNvPr id="3" name="Content Placeholder 2"/>
          <p:cNvSpPr>
            <a:spLocks noGrp="1"/>
          </p:cNvSpPr>
          <p:nvPr>
            <p:ph idx="1"/>
          </p:nvPr>
        </p:nvSpPr>
        <p:spPr>
          <a:xfrm>
            <a:off x="323528" y="1196752"/>
            <a:ext cx="8639175" cy="5040560"/>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0" name="Slide Number Placeholder 5"/>
          <p:cNvSpPr>
            <a:spLocks noGrp="1"/>
          </p:cNvSpPr>
          <p:nvPr>
            <p:ph type="sldNum" sz="quarter" idx="12"/>
          </p:nvPr>
        </p:nvSpPr>
        <p:spPr/>
        <p:txBody>
          <a:bodyPr/>
          <a:lstStyle>
            <a:lvl1pPr fontAlgn="auto">
              <a:spcBef>
                <a:spcPts val="0"/>
              </a:spcBef>
              <a:spcAft>
                <a:spcPts val="0"/>
              </a:spcAft>
              <a:defRPr>
                <a:latin typeface="+mn-lt"/>
                <a:ea typeface="+mn-ea"/>
              </a:defRPr>
            </a:lvl1pPr>
          </a:lstStyle>
          <a:p>
            <a:pPr>
              <a:defRPr/>
            </a:pPr>
            <a:fld id="{404DBCEF-19A6-4004-B125-9F389965607C}" type="slidenum">
              <a:rPr lang="en-US"/>
              <a:pPr>
                <a:defRPr/>
              </a:pPr>
              <a:t>‹#›</a:t>
            </a:fld>
            <a:endParaRPr lang="en-US"/>
          </a:p>
        </p:txBody>
      </p:sp>
    </p:spTree>
    <p:extLst>
      <p:ext uri="{BB962C8B-B14F-4D97-AF65-F5344CB8AC3E}">
        <p14:creationId xmlns:p14="http://schemas.microsoft.com/office/powerpoint/2010/main" val="32419855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5362" name="Title Placeholder 1"/>
          <p:cNvSpPr>
            <a:spLocks noGrp="1"/>
          </p:cNvSpPr>
          <p:nvPr>
            <p:ph type="title"/>
          </p:nvPr>
        </p:nvSpPr>
        <p:spPr bwMode="auto">
          <a:xfrm>
            <a:off x="323850" y="333375"/>
            <a:ext cx="7478713" cy="10080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title style</a:t>
            </a:r>
          </a:p>
        </p:txBody>
      </p:sp>
      <p:sp>
        <p:nvSpPr>
          <p:cNvPr id="3" name="Text Placeholder 2"/>
          <p:cNvSpPr>
            <a:spLocks noGrp="1"/>
          </p:cNvSpPr>
          <p:nvPr>
            <p:ph type="body" idx="1"/>
          </p:nvPr>
        </p:nvSpPr>
        <p:spPr bwMode="auto">
          <a:xfrm>
            <a:off x="323850" y="1495425"/>
            <a:ext cx="8639175" cy="47418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395288" y="6356350"/>
            <a:ext cx="2195512" cy="365125"/>
          </a:xfrm>
          <a:prstGeom prst="rect">
            <a:avLst/>
          </a:prstGeom>
        </p:spPr>
        <p:txBody>
          <a:bodyPr vert="horz" lIns="91440" tIns="45720" rIns="91440" bIns="45720" rtlCol="0" anchor="ctr"/>
          <a:lstStyle>
            <a:lvl1pPr algn="l">
              <a:defRPr sz="1000">
                <a:solidFill>
                  <a:srgbClr val="2D2D2D">
                    <a:tint val="75000"/>
                  </a:srgbClr>
                </a:solidFill>
                <a:latin typeface="Garamond" pitchFamily="18" charset="0"/>
                <a:ea typeface="MS PGothic" pitchFamily="34" charset="-128"/>
                <a:cs typeface="+mn-cs"/>
              </a:defRPr>
            </a:lvl1pPr>
          </a:lstStyle>
          <a:p>
            <a:pPr>
              <a:defRPr/>
            </a:pPr>
            <a:fld id="{DF6C09D9-D1B6-4568-8B87-5A6249D0DBD1}" type="datetime1">
              <a:rPr lang="en-US"/>
              <a:pPr>
                <a:defRPr/>
              </a:pPr>
              <a:t>10/8/2024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000">
                <a:solidFill>
                  <a:srgbClr val="2D2D2D">
                    <a:tint val="75000"/>
                  </a:srgbClr>
                </a:solidFill>
                <a:latin typeface="Garamond" pitchFamily="18" charset="0"/>
                <a:ea typeface="MS PGothic" pitchFamily="34" charset="-128"/>
                <a:cs typeface="+mn-cs"/>
              </a:defRPr>
            </a:lvl1pPr>
          </a:lstStyle>
          <a:p>
            <a:pPr>
              <a:defRPr/>
            </a:pPr>
            <a:r>
              <a:rPr lang="en-US"/>
              <a:t>Copyright Ruth Miskin Literacy</a:t>
            </a:r>
          </a:p>
        </p:txBody>
      </p:sp>
      <p:sp>
        <p:nvSpPr>
          <p:cNvPr id="6" name="Slide Number Placeholder 5"/>
          <p:cNvSpPr>
            <a:spLocks noGrp="1"/>
          </p:cNvSpPr>
          <p:nvPr>
            <p:ph type="sldNum" sz="quarter" idx="4"/>
          </p:nvPr>
        </p:nvSpPr>
        <p:spPr>
          <a:xfrm>
            <a:off x="6553200" y="6356350"/>
            <a:ext cx="2409825" cy="365125"/>
          </a:xfrm>
          <a:prstGeom prst="rect">
            <a:avLst/>
          </a:prstGeom>
        </p:spPr>
        <p:txBody>
          <a:bodyPr vert="horz" lIns="91440" tIns="45720" rIns="91440" bIns="45720" rtlCol="0" anchor="ctr"/>
          <a:lstStyle>
            <a:lvl1pPr algn="r">
              <a:defRPr sz="1000">
                <a:solidFill>
                  <a:srgbClr val="2D2D2D">
                    <a:tint val="75000"/>
                  </a:srgbClr>
                </a:solidFill>
                <a:latin typeface="Garamond" pitchFamily="18" charset="0"/>
                <a:ea typeface="MS PGothic" pitchFamily="34" charset="-128"/>
                <a:cs typeface="+mn-cs"/>
              </a:defRPr>
            </a:lvl1pPr>
          </a:lstStyle>
          <a:p>
            <a:pPr>
              <a:defRPr/>
            </a:pPr>
            <a:fld id="{D366FC25-FCA6-4D86-A84B-F6C8160D7687}" type="slidenum">
              <a:rPr lang="en-US"/>
              <a:pPr>
                <a:defRPr/>
              </a:pPr>
              <a:t>‹#›</a:t>
            </a:fld>
            <a:endParaRPr lang="en-US"/>
          </a:p>
        </p:txBody>
      </p:sp>
      <p:sp>
        <p:nvSpPr>
          <p:cNvPr id="7" name="Rectangle 6"/>
          <p:cNvSpPr/>
          <p:nvPr/>
        </p:nvSpPr>
        <p:spPr>
          <a:xfrm>
            <a:off x="395288" y="188913"/>
            <a:ext cx="8567737" cy="144462"/>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solidFill>
                <a:prstClr val="white"/>
              </a:solidFill>
            </a:endParaRPr>
          </a:p>
        </p:txBody>
      </p:sp>
      <p:pic>
        <p:nvPicPr>
          <p:cNvPr id="15368" name="Picture 9" descr="RM_shape.jp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8243888" y="404813"/>
            <a:ext cx="688975" cy="720725"/>
          </a:xfrm>
          <a:prstGeom prst="rect">
            <a:avLst/>
          </a:prstGeom>
          <a:noFill/>
          <a:ln w="9525">
            <a:noFill/>
            <a:miter lim="800000"/>
            <a:headEnd/>
            <a:tailEnd/>
          </a:ln>
        </p:spPr>
      </p:pic>
      <p:cxnSp>
        <p:nvCxnSpPr>
          <p:cNvPr id="13" name="Straight Connector 12"/>
          <p:cNvCxnSpPr/>
          <p:nvPr/>
        </p:nvCxnSpPr>
        <p:spPr>
          <a:xfrm>
            <a:off x="323850" y="188913"/>
            <a:ext cx="0" cy="6480175"/>
          </a:xfrm>
          <a:prstGeom prst="line">
            <a:avLst/>
          </a:prstGeom>
          <a:ln>
            <a:prstDash val="sysDot"/>
          </a:ln>
          <a:effectLst/>
        </p:spPr>
        <p:style>
          <a:lnRef idx="2">
            <a:schemeClr val="accent4"/>
          </a:lnRef>
          <a:fillRef idx="0">
            <a:schemeClr val="accent4"/>
          </a:fillRef>
          <a:effectRef idx="1">
            <a:schemeClr val="accent4"/>
          </a:effectRef>
          <a:fontRef idx="minor">
            <a:schemeClr val="tx1"/>
          </a:fontRef>
        </p:style>
      </p:cxnSp>
      <p:pic>
        <p:nvPicPr>
          <p:cNvPr id="10" name="Picture 9" descr="PPT_RM_page.jpg"/>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52712779"/>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hf sldNum="0" hdr="0"/>
  <p:txStyles>
    <p:titleStyle>
      <a:lvl1pPr algn="l" rtl="0" eaLnBrk="1" fontAlgn="base" hangingPunct="1">
        <a:lnSpc>
          <a:spcPct val="90000"/>
        </a:lnSpc>
        <a:spcBef>
          <a:spcPct val="0"/>
        </a:spcBef>
        <a:spcAft>
          <a:spcPct val="0"/>
        </a:spcAft>
        <a:defRPr sz="3000" b="1" kern="1200">
          <a:solidFill>
            <a:srgbClr val="787878"/>
          </a:solidFill>
          <a:latin typeface="+mn-lt"/>
          <a:ea typeface="+mj-ea"/>
          <a:cs typeface="+mj-cs"/>
        </a:defRPr>
      </a:lvl1pPr>
      <a:lvl2pPr algn="l" rtl="0" eaLnBrk="1" fontAlgn="base" hangingPunct="1">
        <a:lnSpc>
          <a:spcPct val="90000"/>
        </a:lnSpc>
        <a:spcBef>
          <a:spcPct val="0"/>
        </a:spcBef>
        <a:spcAft>
          <a:spcPct val="0"/>
        </a:spcAft>
        <a:defRPr sz="3000" b="1">
          <a:solidFill>
            <a:srgbClr val="787878"/>
          </a:solidFill>
          <a:latin typeface="Arial" pitchFamily="34" charset="0"/>
        </a:defRPr>
      </a:lvl2pPr>
      <a:lvl3pPr algn="l" rtl="0" eaLnBrk="1" fontAlgn="base" hangingPunct="1">
        <a:lnSpc>
          <a:spcPct val="90000"/>
        </a:lnSpc>
        <a:spcBef>
          <a:spcPct val="0"/>
        </a:spcBef>
        <a:spcAft>
          <a:spcPct val="0"/>
        </a:spcAft>
        <a:defRPr sz="3000" b="1">
          <a:solidFill>
            <a:srgbClr val="787878"/>
          </a:solidFill>
          <a:latin typeface="Arial" pitchFamily="34" charset="0"/>
        </a:defRPr>
      </a:lvl3pPr>
      <a:lvl4pPr algn="l" rtl="0" eaLnBrk="1" fontAlgn="base" hangingPunct="1">
        <a:lnSpc>
          <a:spcPct val="90000"/>
        </a:lnSpc>
        <a:spcBef>
          <a:spcPct val="0"/>
        </a:spcBef>
        <a:spcAft>
          <a:spcPct val="0"/>
        </a:spcAft>
        <a:defRPr sz="3000" b="1">
          <a:solidFill>
            <a:srgbClr val="787878"/>
          </a:solidFill>
          <a:latin typeface="Arial" pitchFamily="34" charset="0"/>
        </a:defRPr>
      </a:lvl4pPr>
      <a:lvl5pPr algn="l" rtl="0" eaLnBrk="1" fontAlgn="base" hangingPunct="1">
        <a:lnSpc>
          <a:spcPct val="90000"/>
        </a:lnSpc>
        <a:spcBef>
          <a:spcPct val="0"/>
        </a:spcBef>
        <a:spcAft>
          <a:spcPct val="0"/>
        </a:spcAft>
        <a:defRPr sz="3000" b="1">
          <a:solidFill>
            <a:srgbClr val="787878"/>
          </a:solidFill>
          <a:latin typeface="Arial" pitchFamily="34" charset="0"/>
        </a:defRPr>
      </a:lvl5pPr>
      <a:lvl6pPr marL="457200" algn="l" rtl="0" eaLnBrk="1" fontAlgn="base" hangingPunct="1">
        <a:lnSpc>
          <a:spcPct val="90000"/>
        </a:lnSpc>
        <a:spcBef>
          <a:spcPct val="0"/>
        </a:spcBef>
        <a:spcAft>
          <a:spcPct val="0"/>
        </a:spcAft>
        <a:defRPr sz="3000" b="1">
          <a:solidFill>
            <a:srgbClr val="787878"/>
          </a:solidFill>
          <a:latin typeface="Arial" pitchFamily="34" charset="0"/>
        </a:defRPr>
      </a:lvl6pPr>
      <a:lvl7pPr marL="914400" algn="l" rtl="0" eaLnBrk="1" fontAlgn="base" hangingPunct="1">
        <a:lnSpc>
          <a:spcPct val="90000"/>
        </a:lnSpc>
        <a:spcBef>
          <a:spcPct val="0"/>
        </a:spcBef>
        <a:spcAft>
          <a:spcPct val="0"/>
        </a:spcAft>
        <a:defRPr sz="3000" b="1">
          <a:solidFill>
            <a:srgbClr val="787878"/>
          </a:solidFill>
          <a:latin typeface="Arial" pitchFamily="34" charset="0"/>
        </a:defRPr>
      </a:lvl7pPr>
      <a:lvl8pPr marL="1371600" algn="l" rtl="0" eaLnBrk="1" fontAlgn="base" hangingPunct="1">
        <a:lnSpc>
          <a:spcPct val="90000"/>
        </a:lnSpc>
        <a:spcBef>
          <a:spcPct val="0"/>
        </a:spcBef>
        <a:spcAft>
          <a:spcPct val="0"/>
        </a:spcAft>
        <a:defRPr sz="3000" b="1">
          <a:solidFill>
            <a:srgbClr val="787878"/>
          </a:solidFill>
          <a:latin typeface="Arial" pitchFamily="34" charset="0"/>
        </a:defRPr>
      </a:lvl8pPr>
      <a:lvl9pPr marL="1828800" algn="l" rtl="0" eaLnBrk="1" fontAlgn="base" hangingPunct="1">
        <a:lnSpc>
          <a:spcPct val="90000"/>
        </a:lnSpc>
        <a:spcBef>
          <a:spcPct val="0"/>
        </a:spcBef>
        <a:spcAft>
          <a:spcPct val="0"/>
        </a:spcAft>
        <a:defRPr sz="3000" b="1">
          <a:solidFill>
            <a:srgbClr val="787878"/>
          </a:solidFill>
          <a:latin typeface="Arial" pitchFamily="34" charset="0"/>
        </a:defRPr>
      </a:lvl9pPr>
    </p:titleStyle>
    <p:bodyStyle>
      <a:lvl1pPr algn="l" rtl="0" eaLnBrk="1" fontAlgn="base" hangingPunct="1">
        <a:lnSpc>
          <a:spcPct val="90000"/>
        </a:lnSpc>
        <a:spcBef>
          <a:spcPct val="20000"/>
        </a:spcBef>
        <a:spcAft>
          <a:spcPct val="0"/>
        </a:spcAft>
        <a:buFont typeface="Arial" charset="0"/>
        <a:defRPr sz="3200" kern="1200">
          <a:solidFill>
            <a:schemeClr val="tx2"/>
          </a:solidFill>
          <a:latin typeface="+mn-lt"/>
          <a:ea typeface="+mn-ea"/>
          <a:cs typeface="+mn-cs"/>
        </a:defRPr>
      </a:lvl1pPr>
      <a:lvl2pPr algn="l" rtl="0" eaLnBrk="1" fontAlgn="base" hangingPunct="1">
        <a:lnSpc>
          <a:spcPct val="90000"/>
        </a:lnSpc>
        <a:spcBef>
          <a:spcPct val="20000"/>
        </a:spcBef>
        <a:spcAft>
          <a:spcPct val="0"/>
        </a:spcAft>
        <a:buFont typeface="Arial" charset="0"/>
        <a:defRPr sz="2800" kern="1200">
          <a:solidFill>
            <a:schemeClr val="tx2"/>
          </a:solidFill>
          <a:latin typeface="+mn-lt"/>
          <a:ea typeface="+mn-ea"/>
          <a:cs typeface="+mn-cs"/>
        </a:defRPr>
      </a:lvl2pPr>
      <a:lvl3pPr algn="l" rtl="0" eaLnBrk="1" fontAlgn="base" hangingPunct="1">
        <a:lnSpc>
          <a:spcPct val="90000"/>
        </a:lnSpc>
        <a:spcBef>
          <a:spcPct val="20000"/>
        </a:spcBef>
        <a:spcAft>
          <a:spcPct val="0"/>
        </a:spcAft>
        <a:buFont typeface="Arial" charset="0"/>
        <a:defRPr sz="2400" kern="1200">
          <a:solidFill>
            <a:schemeClr val="tx2"/>
          </a:solidFill>
          <a:latin typeface="+mn-lt"/>
          <a:ea typeface="+mn-ea"/>
          <a:cs typeface="+mn-cs"/>
        </a:defRPr>
      </a:lvl3pPr>
      <a:lvl4pPr algn="l" rtl="0" eaLnBrk="1" fontAlgn="base" hangingPunct="1">
        <a:lnSpc>
          <a:spcPct val="90000"/>
        </a:lnSpc>
        <a:spcBef>
          <a:spcPct val="20000"/>
        </a:spcBef>
        <a:spcAft>
          <a:spcPct val="0"/>
        </a:spcAft>
        <a:buFont typeface="Arial" charset="0"/>
        <a:defRPr sz="2000" kern="1200">
          <a:solidFill>
            <a:schemeClr val="tx2"/>
          </a:solidFill>
          <a:latin typeface="+mn-lt"/>
          <a:ea typeface="+mn-ea"/>
          <a:cs typeface="+mn-cs"/>
        </a:defRPr>
      </a:lvl4pPr>
      <a:lvl5pPr algn="l" rtl="0" eaLnBrk="1" fontAlgn="base" hangingPunct="1">
        <a:lnSpc>
          <a:spcPct val="90000"/>
        </a:lnSpc>
        <a:spcBef>
          <a:spcPct val="20000"/>
        </a:spcBef>
        <a:spcAft>
          <a:spcPct val="0"/>
        </a:spcAft>
        <a:buFont typeface="Arial" charset="0"/>
        <a:defRPr sz="2000" kern="1200">
          <a:solidFill>
            <a:schemeClr val="tx2"/>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video" Target="https://www.youtube.com/embed/yln6PpV1G1I?feature=oembed"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6.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4.png"/><Relationship Id="rId7"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png"/><Relationship Id="rId4" Type="http://schemas.microsoft.com/office/2007/relationships/hdphoto" Target="../media/hdphoto4.wdp"/></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7.png"/><Relationship Id="rId4" Type="http://schemas.microsoft.com/office/2007/relationships/hdphoto" Target="../media/hdphoto3.wdp"/></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7.png"/><Relationship Id="rId4" Type="http://schemas.microsoft.com/office/2007/relationships/hdphoto" Target="../media/hdphoto5.wdp"/></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23.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ruthmiskin.com/en/parents/"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hyperlink" Target="http://www.oxfordowl.co.uk/Reading/" TargetMode="External"/><Relationship Id="rId4" Type="http://schemas.openxmlformats.org/officeDocument/2006/relationships/hyperlink" Target="https://www.facebook.com/miskin.education"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3B1749-E5AA-C231-D544-DE719E87402B}"/>
              </a:ext>
            </a:extLst>
          </p:cNvPr>
          <p:cNvSpPr txBox="1"/>
          <p:nvPr/>
        </p:nvSpPr>
        <p:spPr>
          <a:xfrm>
            <a:off x="498763" y="3424097"/>
            <a:ext cx="8146473" cy="707886"/>
          </a:xfrm>
          <a:prstGeom prst="rect">
            <a:avLst/>
          </a:prstGeom>
          <a:noFill/>
        </p:spPr>
        <p:txBody>
          <a:bodyPr wrap="square" rtlCol="0">
            <a:spAutoFit/>
          </a:bodyPr>
          <a:lstStyle/>
          <a:p>
            <a:pPr algn="ctr"/>
            <a:r>
              <a:rPr lang="en-US" sz="4000" dirty="0">
                <a:solidFill>
                  <a:schemeClr val="accent5"/>
                </a:solidFill>
                <a:latin typeface="Twinkl" pitchFamily="2" charset="77"/>
              </a:rPr>
              <a:t>Parents meeting 2024</a:t>
            </a:r>
          </a:p>
        </p:txBody>
      </p:sp>
      <p:pic>
        <p:nvPicPr>
          <p:cNvPr id="1026" name="Picture 2" descr="Phonics - Tangmere Primary Academy">
            <a:extLst>
              <a:ext uri="{FF2B5EF4-FFF2-40B4-BE49-F238E27FC236}">
                <a16:creationId xmlns:a16="http://schemas.microsoft.com/office/drawing/2014/main" id="{C26696F2-114C-7175-F8AB-F0A3E87B8D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2950" y="1444128"/>
            <a:ext cx="5118100" cy="1587500"/>
          </a:xfrm>
          <a:prstGeom prst="rect">
            <a:avLst/>
          </a:prstGeom>
          <a:noFill/>
          <a:extLst>
            <a:ext uri="{909E8E84-426E-40DD-AFC4-6F175D3DCCD1}">
              <a14:hiddenFill xmlns:a14="http://schemas.microsoft.com/office/drawing/2010/main">
                <a:solidFill>
                  <a:srgbClr val="FFFFFF"/>
                </a:solidFill>
              </a14:hiddenFill>
            </a:ext>
          </a:extLst>
        </p:spPr>
      </p:pic>
      <p:pic>
        <p:nvPicPr>
          <p:cNvPr id="6" name="Content Placeholder 3">
            <a:extLst>
              <a:ext uri="{FF2B5EF4-FFF2-40B4-BE49-F238E27FC236}">
                <a16:creationId xmlns:a16="http://schemas.microsoft.com/office/drawing/2014/main" id="{5257E496-A19E-6582-058A-5F5CCBDBBBAD}"/>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22778" b="54167" l="1875" r="58750">
                        <a14:foregroundMark x1="46667" y1="33889" x2="46667" y2="33889"/>
                        <a14:foregroundMark x1="46667" y1="33889" x2="45000" y2="34444"/>
                        <a14:foregroundMark x1="55625" y1="39722" x2="55000" y2="40556"/>
                        <a14:foregroundMark x1="10417" y1="24444" x2="8958" y2="27222"/>
                        <a14:foregroundMark x1="46875" y1="52778" x2="38125" y2="50833"/>
                        <a14:foregroundMark x1="48333" y1="54722" x2="41458" y2="53889"/>
                        <a14:foregroundMark x1="10833" y1="23333" x2="1875" y2="26667"/>
                        <a14:foregroundMark x1="1875" y1="26667" x2="7083" y2="27778"/>
                        <a14:foregroundMark x1="48333" y1="30278" x2="47500" y2="30556"/>
                        <a14:foregroundMark x1="58750" y1="41389" x2="55625" y2="43333"/>
                      </a14:backgroundRemoval>
                    </a14:imgEffect>
                  </a14:imgLayer>
                </a14:imgProps>
              </a:ext>
            </a:extLst>
          </a:blip>
          <a:srcRect t="19048" r="38701" b="43204"/>
          <a:stretch/>
        </p:blipFill>
        <p:spPr bwMode="auto">
          <a:xfrm>
            <a:off x="190516" y="4524452"/>
            <a:ext cx="3146961" cy="1453469"/>
          </a:xfrm>
          <a:prstGeom prst="rect">
            <a:avLst/>
          </a:prstGeom>
          <a:noFill/>
          <a:ln w="9525">
            <a:noFill/>
            <a:miter lim="800000"/>
            <a:headEnd/>
            <a:tailEnd/>
          </a:ln>
        </p:spPr>
      </p:pic>
      <p:pic>
        <p:nvPicPr>
          <p:cNvPr id="7" name="Picture 6">
            <a:extLst>
              <a:ext uri="{FF2B5EF4-FFF2-40B4-BE49-F238E27FC236}">
                <a16:creationId xmlns:a16="http://schemas.microsoft.com/office/drawing/2014/main" id="{D2B90B46-975F-567D-229A-0790DBC71327}"/>
              </a:ext>
            </a:extLst>
          </p:cNvPr>
          <p:cNvPicPr>
            <a:picLocks noChangeAspect="1"/>
          </p:cNvPicPr>
          <p:nvPr/>
        </p:nvPicPr>
        <p:blipFill>
          <a:blip r:embed="rId5"/>
          <a:stretch>
            <a:fillRect/>
          </a:stretch>
        </p:blipFill>
        <p:spPr>
          <a:xfrm>
            <a:off x="92363" y="5963990"/>
            <a:ext cx="812800" cy="812800"/>
          </a:xfrm>
          <a:prstGeom prst="rect">
            <a:avLst/>
          </a:prstGeom>
        </p:spPr>
      </p:pic>
    </p:spTree>
    <p:extLst>
      <p:ext uri="{BB962C8B-B14F-4D97-AF65-F5344CB8AC3E}">
        <p14:creationId xmlns:p14="http://schemas.microsoft.com/office/powerpoint/2010/main" val="3885287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Online Media 3" title="Read Write Inc.: How to say the set one, set two and set three sounds">
            <a:hlinkClick r:id="" action="ppaction://media"/>
            <a:extLst>
              <a:ext uri="{FF2B5EF4-FFF2-40B4-BE49-F238E27FC236}">
                <a16:creationId xmlns:a16="http://schemas.microsoft.com/office/drawing/2014/main" id="{079BF711-2842-FB83-6206-81228C3B10BE}"/>
              </a:ext>
            </a:extLst>
          </p:cNvPr>
          <p:cNvPicPr>
            <a:picLocks noGrp="1" noRot="1" noChangeAspect="1"/>
          </p:cNvPicPr>
          <p:nvPr>
            <p:ph idx="1"/>
            <a:videoFile r:link="rId1"/>
          </p:nvPr>
        </p:nvPicPr>
        <p:blipFill>
          <a:blip r:embed="rId3"/>
          <a:stretch>
            <a:fillRect/>
          </a:stretch>
        </p:blipFill>
        <p:spPr>
          <a:xfrm>
            <a:off x="323850" y="1276350"/>
            <a:ext cx="8639175" cy="4881563"/>
          </a:xfrm>
          <a:prstGeom prst="rect">
            <a:avLst/>
          </a:prstGeom>
        </p:spPr>
      </p:pic>
    </p:spTree>
    <p:extLst>
      <p:ext uri="{BB962C8B-B14F-4D97-AF65-F5344CB8AC3E}">
        <p14:creationId xmlns:p14="http://schemas.microsoft.com/office/powerpoint/2010/main" val="3932218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7" name="Title 1"/>
          <p:cNvSpPr>
            <a:spLocks noGrp="1"/>
          </p:cNvSpPr>
          <p:nvPr>
            <p:ph type="title"/>
          </p:nvPr>
        </p:nvSpPr>
        <p:spPr/>
        <p:txBody>
          <a:bodyPr/>
          <a:lstStyle/>
          <a:p>
            <a:pPr eaLnBrk="1" fontAlgn="auto" hangingPunct="1">
              <a:spcBef>
                <a:spcPts val="0"/>
              </a:spcBef>
              <a:spcAft>
                <a:spcPts val="0"/>
              </a:spcAft>
              <a:defRPr/>
            </a:pPr>
            <a:r>
              <a:rPr lang="en-GB" dirty="0">
                <a:solidFill>
                  <a:schemeClr val="accent5"/>
                </a:solidFill>
                <a:latin typeface="Twinkl" pitchFamily="2" charset="77"/>
                <a:ea typeface="Arial Unicode MS" pitchFamily="34" charset="-128"/>
                <a:cs typeface="Arial Unicode MS" pitchFamily="34" charset="-128"/>
              </a:rPr>
              <a:t>Speed Sounds Set 1</a:t>
            </a:r>
          </a:p>
        </p:txBody>
      </p:sp>
      <p:sp>
        <p:nvSpPr>
          <p:cNvPr id="71681" name="Rectangle 3"/>
          <p:cNvSpPr>
            <a:spLocks noGrp="1" noChangeArrowheads="1"/>
          </p:cNvSpPr>
          <p:nvPr>
            <p:ph idx="1"/>
          </p:nvPr>
        </p:nvSpPr>
        <p:spPr>
          <a:xfrm>
            <a:off x="422275" y="1600200"/>
            <a:ext cx="8229600" cy="4530725"/>
          </a:xfrm>
        </p:spPr>
        <p:txBody>
          <a:bodyPr/>
          <a:lstStyle/>
          <a:p>
            <a:pPr eaLnBrk="1" hangingPunct="1">
              <a:buFont typeface="Wingdings" pitchFamily="2" charset="2"/>
              <a:buNone/>
            </a:pPr>
            <a:r>
              <a:rPr lang="en-GB" dirty="0">
                <a:latin typeface="Arial Unicode MS"/>
                <a:ea typeface="Arial Unicode MS"/>
                <a:cs typeface="Arial Unicode MS"/>
              </a:rPr>
              <a:t>   </a:t>
            </a:r>
            <a:endParaRPr lang="en-US" dirty="0">
              <a:latin typeface="Arial Unicode MS"/>
              <a:ea typeface="Arial Unicode MS"/>
              <a:cs typeface="Arial Unicode MS"/>
            </a:endParaRPr>
          </a:p>
        </p:txBody>
      </p:sp>
      <p:sp>
        <p:nvSpPr>
          <p:cNvPr id="29702" name="TextBox 6"/>
          <p:cNvSpPr txBox="1">
            <a:spLocks noChangeArrowheads="1"/>
          </p:cNvSpPr>
          <p:nvPr/>
        </p:nvSpPr>
        <p:spPr bwMode="auto">
          <a:xfrm>
            <a:off x="496888" y="1751013"/>
            <a:ext cx="3810000" cy="954107"/>
          </a:xfrm>
          <a:prstGeom prst="rect">
            <a:avLst/>
          </a:prstGeom>
          <a:noFill/>
          <a:ln>
            <a:noFill/>
          </a:ln>
        </p:spPr>
        <p:txBody>
          <a:bodyPr>
            <a:spAutoFit/>
          </a:bodyPr>
          <a:lstStyle>
            <a:lvl1pPr eaLnBrk="0" hangingPunct="0">
              <a:defRPr sz="2400">
                <a:solidFill>
                  <a:schemeClr val="tx1"/>
                </a:solidFill>
                <a:latin typeface="Garamond" pitchFamily="18" charset="0"/>
                <a:ea typeface="MS PGothic" pitchFamily="34" charset="-128"/>
              </a:defRPr>
            </a:lvl1pPr>
            <a:lvl2pPr marL="742950" indent="-285750" eaLnBrk="0" hangingPunct="0">
              <a:defRPr sz="2400">
                <a:solidFill>
                  <a:schemeClr val="tx1"/>
                </a:solidFill>
                <a:latin typeface="Garamond" pitchFamily="18" charset="0"/>
                <a:ea typeface="MS PGothic" pitchFamily="34" charset="-128"/>
              </a:defRPr>
            </a:lvl2pPr>
            <a:lvl3pPr marL="1143000" indent="-228600" eaLnBrk="0" hangingPunct="0">
              <a:defRPr sz="2400">
                <a:solidFill>
                  <a:schemeClr val="tx1"/>
                </a:solidFill>
                <a:latin typeface="Garamond" pitchFamily="18" charset="0"/>
                <a:ea typeface="MS PGothic" pitchFamily="34" charset="-128"/>
              </a:defRPr>
            </a:lvl3pPr>
            <a:lvl4pPr marL="1600200" indent="-228600" eaLnBrk="0" hangingPunct="0">
              <a:defRPr sz="2400">
                <a:solidFill>
                  <a:schemeClr val="tx1"/>
                </a:solidFill>
                <a:latin typeface="Garamond" pitchFamily="18" charset="0"/>
                <a:ea typeface="MS PGothic" pitchFamily="34" charset="-128"/>
              </a:defRPr>
            </a:lvl4pPr>
            <a:lvl5pPr marL="2057400" indent="-228600" eaLnBrk="0" hangingPunct="0">
              <a:defRPr sz="2400">
                <a:solidFill>
                  <a:schemeClr val="tx1"/>
                </a:solidFill>
                <a:latin typeface="Garamond"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Garamond"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Garamond"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Garamond"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Garamond" pitchFamily="18" charset="0"/>
                <a:ea typeface="MS PGothic" pitchFamily="34" charset="-128"/>
              </a:defRPr>
            </a:lvl9pPr>
          </a:lstStyle>
          <a:p>
            <a:pPr eaLnBrk="1" fontAlgn="auto" hangingPunct="1">
              <a:spcBef>
                <a:spcPts val="0"/>
              </a:spcBef>
              <a:spcAft>
                <a:spcPts val="0"/>
              </a:spcAft>
              <a:defRPr/>
            </a:pPr>
            <a:endParaRPr lang="en-GB" sz="2800" dirty="0">
              <a:solidFill>
                <a:schemeClr val="tx2"/>
              </a:solidFill>
              <a:latin typeface="+mn-lt"/>
              <a:ea typeface="Arial Unicode MS" pitchFamily="34" charset="-128"/>
              <a:cs typeface="Arial Unicode MS" pitchFamily="34" charset="-128"/>
            </a:endParaRPr>
          </a:p>
          <a:p>
            <a:pPr eaLnBrk="1" fontAlgn="auto" hangingPunct="1">
              <a:spcBef>
                <a:spcPts val="0"/>
              </a:spcBef>
              <a:spcAft>
                <a:spcPts val="0"/>
              </a:spcAft>
              <a:defRPr/>
            </a:pPr>
            <a:endParaRPr lang="en-US" sz="2800" dirty="0">
              <a:solidFill>
                <a:schemeClr val="tx2"/>
              </a:solidFill>
              <a:latin typeface="+mn-lt"/>
              <a:ea typeface="Arial Unicode MS" pitchFamily="34" charset="-128"/>
              <a:cs typeface="Arial Unicode MS" pitchFamily="34" charset="-128"/>
            </a:endParaRPr>
          </a:p>
        </p:txBody>
      </p:sp>
      <p:pic>
        <p:nvPicPr>
          <p:cNvPr id="2" name="Picture 1" descr="Simple_Speed_Sounds_Chart.pdf"/>
          <p:cNvPicPr>
            <a:picLocks noChangeAspect="1"/>
          </p:cNvPicPr>
          <p:nvPr/>
        </p:nvPicPr>
        <p:blipFill rotWithShape="1">
          <a:blip r:embed="rId3" cstate="screen">
            <a:extLst>
              <a:ext uri="{28A0092B-C50C-407E-A947-70E740481C1C}">
                <a14:useLocalDpi xmlns:a14="http://schemas.microsoft.com/office/drawing/2010/main"/>
              </a:ext>
            </a:extLst>
          </a:blip>
          <a:srcRect l="-238" t="6871" r="2798" b="44253"/>
          <a:stretch/>
        </p:blipFill>
        <p:spPr>
          <a:xfrm>
            <a:off x="755576" y="1052736"/>
            <a:ext cx="7693517" cy="5461036"/>
          </a:xfrm>
          <a:prstGeom prst="rect">
            <a:avLst/>
          </a:prstGeom>
        </p:spPr>
      </p:pic>
      <p:sp>
        <p:nvSpPr>
          <p:cNvPr id="3" name="Rounded Rectangle 2"/>
          <p:cNvSpPr/>
          <p:nvPr/>
        </p:nvSpPr>
        <p:spPr>
          <a:xfrm>
            <a:off x="1259632" y="1484784"/>
            <a:ext cx="6624736" cy="864096"/>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ounded Rectangle 7"/>
          <p:cNvSpPr/>
          <p:nvPr/>
        </p:nvSpPr>
        <p:spPr>
          <a:xfrm>
            <a:off x="1259632" y="3140968"/>
            <a:ext cx="6624736" cy="864096"/>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ounded Rectangle 8"/>
          <p:cNvSpPr/>
          <p:nvPr/>
        </p:nvSpPr>
        <p:spPr>
          <a:xfrm>
            <a:off x="1259632" y="4725144"/>
            <a:ext cx="2880320" cy="504056"/>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EC7C40C-B662-6FCE-A4A0-C2B558040A18}"/>
              </a:ext>
            </a:extLst>
          </p:cNvPr>
          <p:cNvPicPr>
            <a:picLocks noChangeAspect="1"/>
          </p:cNvPicPr>
          <p:nvPr/>
        </p:nvPicPr>
        <p:blipFill>
          <a:blip r:embed="rId4"/>
          <a:stretch>
            <a:fillRect/>
          </a:stretch>
        </p:blipFill>
        <p:spPr>
          <a:xfrm>
            <a:off x="92363" y="5963990"/>
            <a:ext cx="812800" cy="812800"/>
          </a:xfrm>
          <a:prstGeom prst="rect">
            <a:avLst/>
          </a:prstGeom>
        </p:spPr>
      </p:pic>
    </p:spTree>
    <p:extLst>
      <p:ext uri="{BB962C8B-B14F-4D97-AF65-F5344CB8AC3E}">
        <p14:creationId xmlns:p14="http://schemas.microsoft.com/office/powerpoint/2010/main" val="42867988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winkl" pitchFamily="2" charset="77"/>
              </a:rPr>
              <a:t>Name the pictures</a:t>
            </a:r>
          </a:p>
        </p:txBody>
      </p:sp>
      <p:pic>
        <p:nvPicPr>
          <p:cNvPr id="5" name="Content Placeholder 10"/>
          <p:cNvPicPr>
            <a:picLocks noChangeAspect="1"/>
          </p:cNvPicPr>
          <p:nvPr/>
        </p:nvPicPr>
        <p:blipFill>
          <a:blip r:embed="rId3" cstate="screen">
            <a:extLst>
              <a:ext uri="{28A0092B-C50C-407E-A947-70E740481C1C}">
                <a14:useLocalDpi xmlns:a14="http://schemas.microsoft.com/office/drawing/2010/main"/>
              </a:ext>
            </a:extLst>
          </a:blip>
          <a:srcRect l="-40929" r="-40929"/>
          <a:stretch>
            <a:fillRect/>
          </a:stretch>
        </p:blipFill>
        <p:spPr bwMode="auto">
          <a:xfrm>
            <a:off x="627051" y="1628800"/>
            <a:ext cx="8028384" cy="4405803"/>
          </a:xfrm>
          <a:prstGeom prst="rect">
            <a:avLst/>
          </a:prstGeom>
          <a:noFill/>
          <a:ln w="9525">
            <a:noFill/>
            <a:miter lim="800000"/>
            <a:headEnd/>
            <a:tailEnd/>
          </a:ln>
        </p:spPr>
      </p:pic>
      <p:pic>
        <p:nvPicPr>
          <p:cNvPr id="3" name="Picture 2">
            <a:extLst>
              <a:ext uri="{FF2B5EF4-FFF2-40B4-BE49-F238E27FC236}">
                <a16:creationId xmlns:a16="http://schemas.microsoft.com/office/drawing/2014/main" id="{312C4B03-26DA-227F-6A32-D19B5E06EE6D}"/>
              </a:ext>
            </a:extLst>
          </p:cNvPr>
          <p:cNvPicPr>
            <a:picLocks noChangeAspect="1"/>
          </p:cNvPicPr>
          <p:nvPr/>
        </p:nvPicPr>
        <p:blipFill>
          <a:blip r:embed="rId4"/>
          <a:stretch>
            <a:fillRect/>
          </a:stretch>
        </p:blipFill>
        <p:spPr>
          <a:xfrm>
            <a:off x="92363" y="5963990"/>
            <a:ext cx="812800" cy="812800"/>
          </a:xfrm>
          <a:prstGeom prst="rect">
            <a:avLst/>
          </a:prstGeom>
        </p:spPr>
      </p:pic>
    </p:spTree>
    <p:extLst>
      <p:ext uri="{BB962C8B-B14F-4D97-AF65-F5344CB8AC3E}">
        <p14:creationId xmlns:p14="http://schemas.microsoft.com/office/powerpoint/2010/main" val="25600399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450BF-B53D-6F49-9A43-6D1A1CC94C18}"/>
              </a:ext>
            </a:extLst>
          </p:cNvPr>
          <p:cNvSpPr>
            <a:spLocks noGrp="1"/>
          </p:cNvSpPr>
          <p:nvPr>
            <p:ph type="title"/>
          </p:nvPr>
        </p:nvSpPr>
        <p:spPr/>
        <p:txBody>
          <a:bodyPr/>
          <a:lstStyle/>
          <a:p>
            <a:r>
              <a:rPr lang="en-US" dirty="0">
                <a:latin typeface="Twinkl" pitchFamily="2" charset="77"/>
              </a:rPr>
              <a:t>Teaching letter formation</a:t>
            </a:r>
          </a:p>
        </p:txBody>
      </p:sp>
      <p:pic>
        <p:nvPicPr>
          <p:cNvPr id="7" name="Content Placeholder 6" descr="A screenshot of a cell phone&#10;&#10;Description automatically generated">
            <a:extLst>
              <a:ext uri="{FF2B5EF4-FFF2-40B4-BE49-F238E27FC236}">
                <a16:creationId xmlns:a16="http://schemas.microsoft.com/office/drawing/2014/main" id="{2C4C9AB0-B505-1445-9009-1C3C5B4F7360}"/>
              </a:ext>
            </a:extLst>
          </p:cNvPr>
          <p:cNvPicPr>
            <a:picLocks noGrp="1" noChangeAspect="1"/>
          </p:cNvPicPr>
          <p:nvPr>
            <p:ph idx="1"/>
          </p:nvPr>
        </p:nvPicPr>
        <p:blipFill>
          <a:blip r:embed="rId3"/>
          <a:stretch>
            <a:fillRect/>
          </a:stretch>
        </p:blipFill>
        <p:spPr>
          <a:xfrm>
            <a:off x="576226" y="1289740"/>
            <a:ext cx="7991548" cy="5040313"/>
          </a:xfrm>
        </p:spPr>
      </p:pic>
      <p:pic>
        <p:nvPicPr>
          <p:cNvPr id="3" name="Picture 2">
            <a:extLst>
              <a:ext uri="{FF2B5EF4-FFF2-40B4-BE49-F238E27FC236}">
                <a16:creationId xmlns:a16="http://schemas.microsoft.com/office/drawing/2014/main" id="{96668E45-FE24-FCAA-9083-7D74912836FC}"/>
              </a:ext>
            </a:extLst>
          </p:cNvPr>
          <p:cNvPicPr>
            <a:picLocks noChangeAspect="1"/>
          </p:cNvPicPr>
          <p:nvPr/>
        </p:nvPicPr>
        <p:blipFill>
          <a:blip r:embed="rId4"/>
          <a:stretch>
            <a:fillRect/>
          </a:stretch>
        </p:blipFill>
        <p:spPr>
          <a:xfrm>
            <a:off x="92363" y="5963990"/>
            <a:ext cx="812800" cy="812800"/>
          </a:xfrm>
          <a:prstGeom prst="rect">
            <a:avLst/>
          </a:prstGeom>
        </p:spPr>
      </p:pic>
    </p:spTree>
    <p:extLst>
      <p:ext uri="{BB962C8B-B14F-4D97-AF65-F5344CB8AC3E}">
        <p14:creationId xmlns:p14="http://schemas.microsoft.com/office/powerpoint/2010/main" val="2886892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F2CC8-DE15-654D-9D80-DC0A1706511B}"/>
              </a:ext>
            </a:extLst>
          </p:cNvPr>
          <p:cNvSpPr>
            <a:spLocks noGrp="1"/>
          </p:cNvSpPr>
          <p:nvPr>
            <p:ph type="title"/>
          </p:nvPr>
        </p:nvSpPr>
        <p:spPr/>
        <p:txBody>
          <a:bodyPr/>
          <a:lstStyle/>
          <a:p>
            <a:r>
              <a:rPr lang="en-US" dirty="0">
                <a:latin typeface="Twinkl" pitchFamily="2" charset="77"/>
              </a:rPr>
              <a:t>What can I do?</a:t>
            </a:r>
          </a:p>
        </p:txBody>
      </p:sp>
      <p:sp>
        <p:nvSpPr>
          <p:cNvPr id="3" name="Content Placeholder 2">
            <a:extLst>
              <a:ext uri="{FF2B5EF4-FFF2-40B4-BE49-F238E27FC236}">
                <a16:creationId xmlns:a16="http://schemas.microsoft.com/office/drawing/2014/main" id="{DDF6C960-CBF0-1745-812E-85F7F7488773}"/>
              </a:ext>
            </a:extLst>
          </p:cNvPr>
          <p:cNvSpPr>
            <a:spLocks noGrp="1"/>
          </p:cNvSpPr>
          <p:nvPr>
            <p:ph idx="1"/>
          </p:nvPr>
        </p:nvSpPr>
        <p:spPr/>
        <p:txBody>
          <a:bodyPr/>
          <a:lstStyle/>
          <a:p>
            <a:r>
              <a:rPr lang="en-GB" dirty="0">
                <a:latin typeface="Twinkl" pitchFamily="2" charset="77"/>
              </a:rPr>
              <a:t>1. Use pure sounds, not letter names</a:t>
            </a:r>
          </a:p>
          <a:p>
            <a:r>
              <a:rPr lang="en-GB" dirty="0">
                <a:latin typeface="Twinkl" pitchFamily="2" charset="77"/>
              </a:rPr>
              <a:t>2. Teach the picture names</a:t>
            </a:r>
          </a:p>
          <a:p>
            <a:r>
              <a:rPr lang="en-GB" dirty="0">
                <a:latin typeface="Twinkl" pitchFamily="2" charset="77"/>
              </a:rPr>
              <a:t>3. Practise reading sounds speedily -                 </a:t>
            </a:r>
          </a:p>
          <a:p>
            <a:r>
              <a:rPr lang="en-GB" dirty="0">
                <a:latin typeface="Twinkl" pitchFamily="2" charset="77"/>
              </a:rPr>
              <a:t>    ‘review, review, review’</a:t>
            </a:r>
          </a:p>
          <a:p>
            <a:r>
              <a:rPr lang="en-GB" dirty="0">
                <a:latin typeface="Twinkl" pitchFamily="2" charset="77"/>
              </a:rPr>
              <a:t>4. Use the handwriting phrases for writing only</a:t>
            </a:r>
            <a:endParaRPr lang="en-US" dirty="0">
              <a:latin typeface="Twinkl" pitchFamily="2" charset="77"/>
            </a:endParaRPr>
          </a:p>
        </p:txBody>
      </p:sp>
      <p:pic>
        <p:nvPicPr>
          <p:cNvPr id="4" name="Picture 3">
            <a:extLst>
              <a:ext uri="{FF2B5EF4-FFF2-40B4-BE49-F238E27FC236}">
                <a16:creationId xmlns:a16="http://schemas.microsoft.com/office/drawing/2014/main" id="{2B281956-DFE3-32D1-0A94-B2CB9EBF0264}"/>
              </a:ext>
            </a:extLst>
          </p:cNvPr>
          <p:cNvPicPr>
            <a:picLocks noChangeAspect="1"/>
          </p:cNvPicPr>
          <p:nvPr/>
        </p:nvPicPr>
        <p:blipFill>
          <a:blip r:embed="rId3"/>
          <a:stretch>
            <a:fillRect/>
          </a:stretch>
        </p:blipFill>
        <p:spPr>
          <a:xfrm>
            <a:off x="92363" y="5963990"/>
            <a:ext cx="812800" cy="812800"/>
          </a:xfrm>
          <a:prstGeom prst="rect">
            <a:avLst/>
          </a:prstGeom>
        </p:spPr>
      </p:pic>
    </p:spTree>
    <p:extLst>
      <p:ext uri="{BB962C8B-B14F-4D97-AF65-F5344CB8AC3E}">
        <p14:creationId xmlns:p14="http://schemas.microsoft.com/office/powerpoint/2010/main" val="3475173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winkl" pitchFamily="2" charset="77"/>
              </a:rPr>
              <a:t>Sounds + blending = reading </a:t>
            </a:r>
          </a:p>
        </p:txBody>
      </p:sp>
      <p:pic>
        <p:nvPicPr>
          <p:cNvPr id="16" name="Picture 15" descr="Screen Shot 2016-04-13 at 10.33.12.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26767" y="2721512"/>
            <a:ext cx="2963858" cy="1394893"/>
          </a:xfrm>
          <a:prstGeom prst="rect">
            <a:avLst/>
          </a:prstGeom>
          <a:ln>
            <a:solidFill>
              <a:schemeClr val="tx1"/>
            </a:solidFill>
          </a:ln>
        </p:spPr>
      </p:pic>
      <p:sp>
        <p:nvSpPr>
          <p:cNvPr id="3" name="TextBox 2">
            <a:extLst>
              <a:ext uri="{FF2B5EF4-FFF2-40B4-BE49-F238E27FC236}">
                <a16:creationId xmlns:a16="http://schemas.microsoft.com/office/drawing/2014/main" id="{50D0F987-1124-9641-A917-5AF839C65251}"/>
              </a:ext>
            </a:extLst>
          </p:cNvPr>
          <p:cNvSpPr txBox="1"/>
          <p:nvPr/>
        </p:nvSpPr>
        <p:spPr>
          <a:xfrm>
            <a:off x="4142396" y="2911126"/>
            <a:ext cx="1065487" cy="1015663"/>
          </a:xfrm>
          <a:prstGeom prst="rect">
            <a:avLst/>
          </a:prstGeom>
          <a:noFill/>
        </p:spPr>
        <p:txBody>
          <a:bodyPr wrap="square" rtlCol="0">
            <a:spAutoFit/>
          </a:bodyPr>
          <a:lstStyle/>
          <a:p>
            <a:r>
              <a:rPr lang="en-US" sz="6000" b="1" dirty="0">
                <a:solidFill>
                  <a:srgbClr val="787878"/>
                </a:solidFill>
                <a:ea typeface="+mj-ea"/>
                <a:cs typeface="+mj-cs"/>
              </a:rPr>
              <a:t>+</a:t>
            </a:r>
          </a:p>
        </p:txBody>
      </p:sp>
      <p:pic>
        <p:nvPicPr>
          <p:cNvPr id="9" name="Picture 8" descr="as.png">
            <a:extLst>
              <a:ext uri="{FF2B5EF4-FFF2-40B4-BE49-F238E27FC236}">
                <a16:creationId xmlns:a16="http://schemas.microsoft.com/office/drawing/2014/main" id="{51EA20A7-5BA2-E440-9860-D798EE7E533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3528" y="2618531"/>
            <a:ext cx="3393707" cy="1508314"/>
          </a:xfrm>
          <a:prstGeom prst="rect">
            <a:avLst/>
          </a:prstGeom>
        </p:spPr>
      </p:pic>
      <p:pic>
        <p:nvPicPr>
          <p:cNvPr id="4" name="Content Placeholder 3">
            <a:extLst>
              <a:ext uri="{FF2B5EF4-FFF2-40B4-BE49-F238E27FC236}">
                <a16:creationId xmlns:a16="http://schemas.microsoft.com/office/drawing/2014/main" id="{D3CB2176-C818-54DD-8B7C-ED412E400167}"/>
              </a:ext>
            </a:extLst>
          </p:cNvPr>
          <p:cNvPicPr>
            <a:picLocks noGrp="1" noChangeAspect="1"/>
          </p:cNvPicPr>
          <p:nvPr>
            <p:ph idx="1"/>
          </p:nvPr>
        </p:nvPicPr>
        <p:blipFill rotWithShape="1">
          <a:blip r:embed="rId5">
            <a:extLst>
              <a:ext uri="{BEBA8EAE-BF5A-486C-A8C5-ECC9F3942E4B}">
                <a14:imgProps xmlns:a14="http://schemas.microsoft.com/office/drawing/2010/main">
                  <a14:imgLayer r:embed="rId6">
                    <a14:imgEffect>
                      <a14:backgroundRemoval t="22778" b="54167" l="1875" r="58750">
                        <a14:foregroundMark x1="46667" y1="33889" x2="46667" y2="33889"/>
                        <a14:foregroundMark x1="46667" y1="33889" x2="45000" y2="34444"/>
                        <a14:foregroundMark x1="55625" y1="39722" x2="55000" y2="40556"/>
                        <a14:foregroundMark x1="10417" y1="24444" x2="8958" y2="27222"/>
                        <a14:foregroundMark x1="46875" y1="52778" x2="38125" y2="50833"/>
                        <a14:foregroundMark x1="48333" y1="54722" x2="41458" y2="53889"/>
                        <a14:foregroundMark x1="10833" y1="23333" x2="1875" y2="26667"/>
                        <a14:foregroundMark x1="1875" y1="26667" x2="7083" y2="27778"/>
                        <a14:foregroundMark x1="48333" y1="30278" x2="47500" y2="30556"/>
                        <a14:foregroundMark x1="58750" y1="41389" x2="55625" y2="43333"/>
                      </a14:backgroundRemoval>
                    </a14:imgEffect>
                  </a14:imgLayer>
                </a14:imgProps>
              </a:ext>
            </a:extLst>
          </a:blip>
          <a:srcRect t="19048" r="38701" b="43204"/>
          <a:stretch/>
        </p:blipFill>
        <p:spPr>
          <a:xfrm flipH="1">
            <a:off x="6030373" y="5143882"/>
            <a:ext cx="3146961" cy="1453469"/>
          </a:xfrm>
          <a:prstGeom prst="rect">
            <a:avLst/>
          </a:prstGeom>
        </p:spPr>
      </p:pic>
      <p:pic>
        <p:nvPicPr>
          <p:cNvPr id="5" name="Picture 4">
            <a:extLst>
              <a:ext uri="{FF2B5EF4-FFF2-40B4-BE49-F238E27FC236}">
                <a16:creationId xmlns:a16="http://schemas.microsoft.com/office/drawing/2014/main" id="{5CBBD3E8-5339-0DEB-D5A9-6C67191A7F71}"/>
              </a:ext>
            </a:extLst>
          </p:cNvPr>
          <p:cNvPicPr>
            <a:picLocks noChangeAspect="1"/>
          </p:cNvPicPr>
          <p:nvPr/>
        </p:nvPicPr>
        <p:blipFill>
          <a:blip r:embed="rId7"/>
          <a:stretch>
            <a:fillRect/>
          </a:stretch>
        </p:blipFill>
        <p:spPr>
          <a:xfrm>
            <a:off x="92363" y="5963990"/>
            <a:ext cx="812800" cy="812800"/>
          </a:xfrm>
          <a:prstGeom prst="rect">
            <a:avLst/>
          </a:prstGeom>
        </p:spPr>
      </p:pic>
    </p:spTree>
    <p:extLst>
      <p:ext uri="{BB962C8B-B14F-4D97-AF65-F5344CB8AC3E}">
        <p14:creationId xmlns:p14="http://schemas.microsoft.com/office/powerpoint/2010/main" val="3954750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3822D-55EA-3441-BEB8-4DDEC2D6DB0E}"/>
              </a:ext>
            </a:extLst>
          </p:cNvPr>
          <p:cNvSpPr>
            <a:spLocks noGrp="1"/>
          </p:cNvSpPr>
          <p:nvPr>
            <p:ph type="title"/>
          </p:nvPr>
        </p:nvSpPr>
        <p:spPr/>
        <p:txBody>
          <a:bodyPr/>
          <a:lstStyle/>
          <a:p>
            <a:r>
              <a:rPr lang="en-US" dirty="0">
                <a:latin typeface="Twinkl" pitchFamily="2" charset="77"/>
              </a:rPr>
              <a:t>Reading with Fred Talk</a:t>
            </a:r>
          </a:p>
        </p:txBody>
      </p:sp>
      <p:pic>
        <p:nvPicPr>
          <p:cNvPr id="5" name="Content Placeholder 4">
            <a:extLst>
              <a:ext uri="{FF2B5EF4-FFF2-40B4-BE49-F238E27FC236}">
                <a16:creationId xmlns:a16="http://schemas.microsoft.com/office/drawing/2014/main" id="{70FB8B5F-DBCF-E746-BF44-519E8D3C2AF7}"/>
              </a:ext>
            </a:extLst>
          </p:cNvPr>
          <p:cNvPicPr>
            <a:picLocks noGrp="1" noChangeAspect="1"/>
          </p:cNvPicPr>
          <p:nvPr>
            <p:ph idx="1"/>
          </p:nvPr>
        </p:nvPicPr>
        <p:blipFill rotWithShape="1">
          <a:blip r:embed="rId3"/>
          <a:srcRect r="5219" b="6202"/>
          <a:stretch/>
        </p:blipFill>
        <p:spPr>
          <a:xfrm>
            <a:off x="1720530" y="1451614"/>
            <a:ext cx="1512999" cy="2298001"/>
          </a:xfrm>
          <a:ln>
            <a:solidFill>
              <a:schemeClr val="tx1"/>
            </a:solidFill>
          </a:ln>
        </p:spPr>
      </p:pic>
      <p:pic>
        <p:nvPicPr>
          <p:cNvPr id="7" name="Picture 6">
            <a:extLst>
              <a:ext uri="{FF2B5EF4-FFF2-40B4-BE49-F238E27FC236}">
                <a16:creationId xmlns:a16="http://schemas.microsoft.com/office/drawing/2014/main" id="{34863E26-CADA-C54E-AB51-86C1755BFA9B}"/>
              </a:ext>
            </a:extLst>
          </p:cNvPr>
          <p:cNvPicPr>
            <a:picLocks noChangeAspect="1"/>
          </p:cNvPicPr>
          <p:nvPr/>
        </p:nvPicPr>
        <p:blipFill rotWithShape="1">
          <a:blip r:embed="rId4"/>
          <a:srcRect b="6202"/>
          <a:stretch/>
        </p:blipFill>
        <p:spPr>
          <a:xfrm>
            <a:off x="3550456" y="1451613"/>
            <a:ext cx="1512999" cy="2298001"/>
          </a:xfrm>
          <a:prstGeom prst="rect">
            <a:avLst/>
          </a:prstGeom>
          <a:ln>
            <a:solidFill>
              <a:schemeClr val="tx1"/>
            </a:solidFill>
          </a:ln>
        </p:spPr>
      </p:pic>
      <p:pic>
        <p:nvPicPr>
          <p:cNvPr id="9" name="Picture 8">
            <a:extLst>
              <a:ext uri="{FF2B5EF4-FFF2-40B4-BE49-F238E27FC236}">
                <a16:creationId xmlns:a16="http://schemas.microsoft.com/office/drawing/2014/main" id="{91DAE5CF-87A0-E24F-AA25-3951A7F2D634}"/>
              </a:ext>
            </a:extLst>
          </p:cNvPr>
          <p:cNvPicPr>
            <a:picLocks noChangeAspect="1"/>
          </p:cNvPicPr>
          <p:nvPr/>
        </p:nvPicPr>
        <p:blipFill rotWithShape="1">
          <a:blip r:embed="rId5"/>
          <a:srcRect r="5845"/>
          <a:stretch/>
        </p:blipFill>
        <p:spPr>
          <a:xfrm>
            <a:off x="5380382" y="1451612"/>
            <a:ext cx="1512999" cy="2298001"/>
          </a:xfrm>
          <a:prstGeom prst="rect">
            <a:avLst/>
          </a:prstGeom>
          <a:ln>
            <a:solidFill>
              <a:schemeClr val="tx1"/>
            </a:solidFill>
          </a:ln>
        </p:spPr>
      </p:pic>
      <p:pic>
        <p:nvPicPr>
          <p:cNvPr id="11" name="Picture 10" descr="A close up of a logo&#10;&#10;Description automatically generated">
            <a:extLst>
              <a:ext uri="{FF2B5EF4-FFF2-40B4-BE49-F238E27FC236}">
                <a16:creationId xmlns:a16="http://schemas.microsoft.com/office/drawing/2014/main" id="{BC98152B-D11E-B64D-92DB-04549E24454F}"/>
              </a:ext>
            </a:extLst>
          </p:cNvPr>
          <p:cNvPicPr>
            <a:picLocks noChangeAspect="1"/>
          </p:cNvPicPr>
          <p:nvPr/>
        </p:nvPicPr>
        <p:blipFill>
          <a:blip r:embed="rId6"/>
          <a:stretch>
            <a:fillRect/>
          </a:stretch>
        </p:blipFill>
        <p:spPr>
          <a:xfrm>
            <a:off x="1908311" y="3930683"/>
            <a:ext cx="4797287" cy="2298001"/>
          </a:xfrm>
          <a:prstGeom prst="rect">
            <a:avLst/>
          </a:prstGeom>
          <a:ln>
            <a:solidFill>
              <a:schemeClr val="tx1"/>
            </a:solidFill>
          </a:ln>
        </p:spPr>
      </p:pic>
      <p:pic>
        <p:nvPicPr>
          <p:cNvPr id="3" name="Content Placeholder 3">
            <a:extLst>
              <a:ext uri="{FF2B5EF4-FFF2-40B4-BE49-F238E27FC236}">
                <a16:creationId xmlns:a16="http://schemas.microsoft.com/office/drawing/2014/main" id="{90F6B70A-5450-29D5-B2B6-A34A6E88EDFB}"/>
              </a:ext>
            </a:extLst>
          </p:cNvPr>
          <p:cNvPicPr>
            <a:picLocks noChangeAspect="1"/>
          </p:cNvPicPr>
          <p:nvPr/>
        </p:nvPicPr>
        <p:blipFill rotWithShape="1">
          <a:blip r:embed="rId7">
            <a:extLst>
              <a:ext uri="{BEBA8EAE-BF5A-486C-A8C5-ECC9F3942E4B}">
                <a14:imgProps xmlns:a14="http://schemas.microsoft.com/office/drawing/2010/main">
                  <a14:imgLayer r:embed="rId8">
                    <a14:imgEffect>
                      <a14:backgroundRemoval t="22778" b="54167" l="1875" r="58750">
                        <a14:foregroundMark x1="46667" y1="33889" x2="46667" y2="33889"/>
                        <a14:foregroundMark x1="46667" y1="33889" x2="45000" y2="34444"/>
                        <a14:foregroundMark x1="55625" y1="39722" x2="55000" y2="40556"/>
                        <a14:foregroundMark x1="10417" y1="24444" x2="8958" y2="27222"/>
                        <a14:foregroundMark x1="46875" y1="52778" x2="38125" y2="50833"/>
                        <a14:foregroundMark x1="48333" y1="54722" x2="41458" y2="53889"/>
                        <a14:foregroundMark x1="10833" y1="23333" x2="1875" y2="26667"/>
                        <a14:foregroundMark x1="1875" y1="26667" x2="7083" y2="27778"/>
                        <a14:foregroundMark x1="48333" y1="30278" x2="47500" y2="30556"/>
                        <a14:foregroundMark x1="58750" y1="41389" x2="55625" y2="43333"/>
                      </a14:backgroundRemoval>
                    </a14:imgEffect>
                  </a14:imgLayer>
                </a14:imgProps>
              </a:ext>
            </a:extLst>
          </a:blip>
          <a:srcRect t="19048" r="38701" b="43204"/>
          <a:stretch/>
        </p:blipFill>
        <p:spPr bwMode="auto">
          <a:xfrm flipH="1">
            <a:off x="6030373" y="5143882"/>
            <a:ext cx="3146961" cy="1453469"/>
          </a:xfrm>
          <a:prstGeom prst="rect">
            <a:avLst/>
          </a:prstGeom>
          <a:noFill/>
          <a:ln w="9525">
            <a:noFill/>
            <a:miter lim="800000"/>
            <a:headEnd/>
            <a:tailEnd/>
          </a:ln>
        </p:spPr>
      </p:pic>
      <p:pic>
        <p:nvPicPr>
          <p:cNvPr id="4" name="Picture 3">
            <a:extLst>
              <a:ext uri="{FF2B5EF4-FFF2-40B4-BE49-F238E27FC236}">
                <a16:creationId xmlns:a16="http://schemas.microsoft.com/office/drawing/2014/main" id="{56CFC643-2AEE-643D-D6B2-C46ED20C2486}"/>
              </a:ext>
            </a:extLst>
          </p:cNvPr>
          <p:cNvPicPr>
            <a:picLocks noChangeAspect="1"/>
          </p:cNvPicPr>
          <p:nvPr/>
        </p:nvPicPr>
        <p:blipFill>
          <a:blip r:embed="rId9"/>
          <a:stretch>
            <a:fillRect/>
          </a:stretch>
        </p:blipFill>
        <p:spPr>
          <a:xfrm>
            <a:off x="92363" y="5963990"/>
            <a:ext cx="812800" cy="812800"/>
          </a:xfrm>
          <a:prstGeom prst="rect">
            <a:avLst/>
          </a:prstGeom>
        </p:spPr>
      </p:pic>
    </p:spTree>
    <p:extLst>
      <p:ext uri="{BB962C8B-B14F-4D97-AF65-F5344CB8AC3E}">
        <p14:creationId xmlns:p14="http://schemas.microsoft.com/office/powerpoint/2010/main" val="30536500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38EB5-9B32-FA4F-9087-5D538ACE5EB7}"/>
              </a:ext>
            </a:extLst>
          </p:cNvPr>
          <p:cNvSpPr>
            <a:spLocks noGrp="1"/>
          </p:cNvSpPr>
          <p:nvPr>
            <p:ph type="title"/>
          </p:nvPr>
        </p:nvSpPr>
        <p:spPr/>
        <p:txBody>
          <a:bodyPr/>
          <a:lstStyle/>
          <a:p>
            <a:r>
              <a:rPr lang="en-US" dirty="0">
                <a:latin typeface="Twinkl" pitchFamily="2" charset="77"/>
              </a:rPr>
              <a:t>Fred Talk routine</a:t>
            </a:r>
            <a:endParaRPr lang="en-US" dirty="0">
              <a:solidFill>
                <a:schemeClr val="accent3"/>
              </a:solidFill>
              <a:latin typeface="Twinkl" pitchFamily="2" charset="77"/>
            </a:endParaRPr>
          </a:p>
        </p:txBody>
      </p:sp>
      <p:sp>
        <p:nvSpPr>
          <p:cNvPr id="3" name="Content Placeholder 2">
            <a:extLst>
              <a:ext uri="{FF2B5EF4-FFF2-40B4-BE49-F238E27FC236}">
                <a16:creationId xmlns:a16="http://schemas.microsoft.com/office/drawing/2014/main" id="{F8B8D7AE-5475-5348-8458-BA667DBF2A30}"/>
              </a:ext>
            </a:extLst>
          </p:cNvPr>
          <p:cNvSpPr>
            <a:spLocks noGrp="1"/>
          </p:cNvSpPr>
          <p:nvPr>
            <p:ph idx="1"/>
          </p:nvPr>
        </p:nvSpPr>
        <p:spPr/>
        <p:txBody>
          <a:bodyPr/>
          <a:lstStyle/>
          <a:p>
            <a:pPr marL="514350" lvl="0" indent="-514350">
              <a:buAutoNum type="arabicPeriod"/>
            </a:pPr>
            <a:r>
              <a:rPr lang="en-GB" dirty="0">
                <a:latin typeface="Twinkl" pitchFamily="2" charset="77"/>
              </a:rPr>
              <a:t>Say the word </a:t>
            </a:r>
            <a:r>
              <a:rPr lang="en-US" dirty="0">
                <a:latin typeface="Twinkl" pitchFamily="2" charset="77"/>
              </a:rPr>
              <a:t>in sounds as Fred e.g. c-a-t.</a:t>
            </a:r>
          </a:p>
          <a:p>
            <a:pPr marL="514350" lvl="0" indent="-514350">
              <a:buAutoNum type="arabicPeriod"/>
            </a:pPr>
            <a:r>
              <a:rPr lang="en-US" dirty="0">
                <a:latin typeface="Twinkl" pitchFamily="2" charset="77"/>
              </a:rPr>
              <a:t>Ask your child to repeat. Can they ‘jump-in’ with the whole word?</a:t>
            </a:r>
          </a:p>
          <a:p>
            <a:pPr marL="514350" lvl="0" indent="-514350">
              <a:buAutoNum type="arabicPeriod"/>
            </a:pPr>
            <a:r>
              <a:rPr lang="en-US" dirty="0">
                <a:latin typeface="Twinkl" pitchFamily="2" charset="77"/>
              </a:rPr>
              <a:t>Say the word in sounds followed by the whole word e.g. c-a-t, cat</a:t>
            </a:r>
          </a:p>
          <a:p>
            <a:pPr marL="514350" lvl="0" indent="-514350">
              <a:buAutoNum type="arabicPeriod"/>
            </a:pPr>
            <a:r>
              <a:rPr lang="en-US" dirty="0">
                <a:latin typeface="Twinkl" pitchFamily="2" charset="77"/>
              </a:rPr>
              <a:t>Ask your child to repeat</a:t>
            </a:r>
            <a:endParaRPr lang="en-GB" dirty="0">
              <a:latin typeface="Twinkl" pitchFamily="2" charset="77"/>
            </a:endParaRPr>
          </a:p>
          <a:p>
            <a:endParaRPr lang="en-US" dirty="0">
              <a:latin typeface="Twinkl" pitchFamily="2" charset="77"/>
            </a:endParaRPr>
          </a:p>
        </p:txBody>
      </p:sp>
      <p:pic>
        <p:nvPicPr>
          <p:cNvPr id="5" name="Content Placeholder 3">
            <a:extLst>
              <a:ext uri="{FF2B5EF4-FFF2-40B4-BE49-F238E27FC236}">
                <a16:creationId xmlns:a16="http://schemas.microsoft.com/office/drawing/2014/main" id="{282C2B6E-CC48-F52F-63DF-CEFDF989D098}"/>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22778" b="54167" l="1875" r="58750">
                        <a14:foregroundMark x1="46667" y1="33889" x2="46667" y2="33889"/>
                        <a14:foregroundMark x1="46667" y1="33889" x2="45000" y2="34444"/>
                        <a14:foregroundMark x1="55625" y1="39722" x2="55000" y2="40556"/>
                        <a14:foregroundMark x1="10417" y1="24444" x2="8958" y2="27222"/>
                        <a14:foregroundMark x1="46875" y1="52778" x2="38125" y2="50833"/>
                        <a14:foregroundMark x1="48333" y1="54722" x2="41458" y2="53889"/>
                        <a14:foregroundMark x1="10833" y1="23333" x2="1875" y2="26667"/>
                        <a14:foregroundMark x1="1875" y1="26667" x2="7083" y2="27778"/>
                        <a14:foregroundMark x1="48333" y1="30278" x2="47500" y2="30556"/>
                        <a14:foregroundMark x1="58750" y1="41389" x2="55625" y2="43333"/>
                      </a14:backgroundRemoval>
                    </a14:imgEffect>
                  </a14:imgLayer>
                </a14:imgProps>
              </a:ext>
            </a:extLst>
          </a:blip>
          <a:srcRect t="19048" r="38701" b="43204"/>
          <a:stretch/>
        </p:blipFill>
        <p:spPr bwMode="auto">
          <a:xfrm flipH="1">
            <a:off x="6030373" y="5143882"/>
            <a:ext cx="3146961" cy="1453469"/>
          </a:xfrm>
          <a:prstGeom prst="rect">
            <a:avLst/>
          </a:prstGeom>
          <a:noFill/>
          <a:ln w="9525">
            <a:noFill/>
            <a:miter lim="800000"/>
            <a:headEnd/>
            <a:tailEnd/>
          </a:ln>
        </p:spPr>
      </p:pic>
      <p:pic>
        <p:nvPicPr>
          <p:cNvPr id="6" name="Picture 5">
            <a:extLst>
              <a:ext uri="{FF2B5EF4-FFF2-40B4-BE49-F238E27FC236}">
                <a16:creationId xmlns:a16="http://schemas.microsoft.com/office/drawing/2014/main" id="{5B64458D-D084-97E4-AF92-E5AEAD6C873F}"/>
              </a:ext>
            </a:extLst>
          </p:cNvPr>
          <p:cNvPicPr>
            <a:picLocks noChangeAspect="1"/>
          </p:cNvPicPr>
          <p:nvPr/>
        </p:nvPicPr>
        <p:blipFill>
          <a:blip r:embed="rId5"/>
          <a:stretch>
            <a:fillRect/>
          </a:stretch>
        </p:blipFill>
        <p:spPr>
          <a:xfrm>
            <a:off x="92363" y="5963990"/>
            <a:ext cx="812800" cy="812800"/>
          </a:xfrm>
          <a:prstGeom prst="rect">
            <a:avLst/>
          </a:prstGeom>
        </p:spPr>
      </p:pic>
    </p:spTree>
    <p:extLst>
      <p:ext uri="{BB962C8B-B14F-4D97-AF65-F5344CB8AC3E}">
        <p14:creationId xmlns:p14="http://schemas.microsoft.com/office/powerpoint/2010/main" val="30341944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8720"/>
            <a:ext cx="8635412" cy="864096"/>
          </a:xfrm>
        </p:spPr>
        <p:txBody>
          <a:bodyPr/>
          <a:lstStyle/>
          <a:p>
            <a:r>
              <a:rPr lang="en-US" dirty="0">
                <a:latin typeface="Twinkl" pitchFamily="2" charset="77"/>
              </a:rPr>
              <a:t>Fred games and Fred talk throughout the day</a:t>
            </a:r>
          </a:p>
        </p:txBody>
      </p:sp>
      <p:sp>
        <p:nvSpPr>
          <p:cNvPr id="3" name="Content Placeholder 2"/>
          <p:cNvSpPr>
            <a:spLocks noGrp="1"/>
          </p:cNvSpPr>
          <p:nvPr>
            <p:ph idx="1"/>
          </p:nvPr>
        </p:nvSpPr>
        <p:spPr>
          <a:xfrm>
            <a:off x="327850" y="1195182"/>
            <a:ext cx="4906714" cy="5040560"/>
          </a:xfrm>
        </p:spPr>
        <p:txBody>
          <a:bodyPr/>
          <a:lstStyle/>
          <a:p>
            <a:r>
              <a:rPr lang="en-US" dirty="0"/>
              <a:t>Shall we have some</a:t>
            </a:r>
          </a:p>
          <a:p>
            <a:endParaRPr lang="en-US" dirty="0"/>
          </a:p>
          <a:p>
            <a:r>
              <a:rPr lang="en-US" dirty="0"/>
              <a:t>What would you like to</a:t>
            </a:r>
          </a:p>
          <a:p>
            <a:endParaRPr lang="en-US" dirty="0"/>
          </a:p>
          <a:p>
            <a:r>
              <a:rPr lang="en-US" dirty="0"/>
              <a:t>Let’s put on your</a:t>
            </a:r>
          </a:p>
          <a:p>
            <a:endParaRPr lang="en-US" dirty="0"/>
          </a:p>
        </p:txBody>
      </p:sp>
      <p:sp>
        <p:nvSpPr>
          <p:cNvPr id="4" name="TextBox 3">
            <a:extLst>
              <a:ext uri="{FF2B5EF4-FFF2-40B4-BE49-F238E27FC236}">
                <a16:creationId xmlns:a16="http://schemas.microsoft.com/office/drawing/2014/main" id="{C9A0C5BF-DCC2-8F4E-8C72-591573B90E63}"/>
              </a:ext>
            </a:extLst>
          </p:cNvPr>
          <p:cNvSpPr txBox="1"/>
          <p:nvPr/>
        </p:nvSpPr>
        <p:spPr>
          <a:xfrm>
            <a:off x="4040676" y="1183856"/>
            <a:ext cx="301752" cy="584775"/>
          </a:xfrm>
          <a:prstGeom prst="rect">
            <a:avLst/>
          </a:prstGeom>
          <a:noFill/>
        </p:spPr>
        <p:txBody>
          <a:bodyPr wrap="square" rtlCol="0">
            <a:spAutoFit/>
          </a:bodyPr>
          <a:lstStyle/>
          <a:p>
            <a:r>
              <a:rPr lang="en-US" sz="3200" b="1" dirty="0">
                <a:solidFill>
                  <a:schemeClr val="accent3"/>
                </a:solidFill>
              </a:rPr>
              <a:t>l</a:t>
            </a:r>
          </a:p>
        </p:txBody>
      </p:sp>
      <p:sp>
        <p:nvSpPr>
          <p:cNvPr id="6" name="TextBox 5">
            <a:extLst>
              <a:ext uri="{FF2B5EF4-FFF2-40B4-BE49-F238E27FC236}">
                <a16:creationId xmlns:a16="http://schemas.microsoft.com/office/drawing/2014/main" id="{71FAFE52-461D-5843-961D-09A102A23140}"/>
              </a:ext>
            </a:extLst>
          </p:cNvPr>
          <p:cNvSpPr txBox="1"/>
          <p:nvPr/>
        </p:nvSpPr>
        <p:spPr>
          <a:xfrm>
            <a:off x="4132602" y="1183856"/>
            <a:ext cx="646450" cy="584775"/>
          </a:xfrm>
          <a:prstGeom prst="rect">
            <a:avLst/>
          </a:prstGeom>
          <a:noFill/>
        </p:spPr>
        <p:txBody>
          <a:bodyPr wrap="square" rtlCol="0">
            <a:spAutoFit/>
          </a:bodyPr>
          <a:lstStyle/>
          <a:p>
            <a:r>
              <a:rPr lang="en-US" sz="3200" b="1" dirty="0">
                <a:solidFill>
                  <a:schemeClr val="accent3"/>
                </a:solidFill>
              </a:rPr>
              <a:t>-u</a:t>
            </a:r>
          </a:p>
        </p:txBody>
      </p:sp>
      <p:sp>
        <p:nvSpPr>
          <p:cNvPr id="7" name="TextBox 6">
            <a:extLst>
              <a:ext uri="{FF2B5EF4-FFF2-40B4-BE49-F238E27FC236}">
                <a16:creationId xmlns:a16="http://schemas.microsoft.com/office/drawing/2014/main" id="{6CD2CC35-F4AE-8B41-854A-0B26618A8883}"/>
              </a:ext>
            </a:extLst>
          </p:cNvPr>
          <p:cNvSpPr txBox="1"/>
          <p:nvPr/>
        </p:nvSpPr>
        <p:spPr>
          <a:xfrm>
            <a:off x="4485484" y="1195182"/>
            <a:ext cx="896112" cy="584775"/>
          </a:xfrm>
          <a:prstGeom prst="rect">
            <a:avLst/>
          </a:prstGeom>
          <a:noFill/>
        </p:spPr>
        <p:txBody>
          <a:bodyPr wrap="square" rtlCol="0">
            <a:spAutoFit/>
          </a:bodyPr>
          <a:lstStyle/>
          <a:p>
            <a:r>
              <a:rPr lang="en-US" sz="3200" b="1" dirty="0">
                <a:solidFill>
                  <a:schemeClr val="accent3"/>
                </a:solidFill>
              </a:rPr>
              <a:t>-n</a:t>
            </a:r>
          </a:p>
        </p:txBody>
      </p:sp>
      <p:sp>
        <p:nvSpPr>
          <p:cNvPr id="9" name="TextBox 8">
            <a:extLst>
              <a:ext uri="{FF2B5EF4-FFF2-40B4-BE49-F238E27FC236}">
                <a16:creationId xmlns:a16="http://schemas.microsoft.com/office/drawing/2014/main" id="{DE1294A3-E033-AB44-8B6E-0BD6587B9F88}"/>
              </a:ext>
            </a:extLst>
          </p:cNvPr>
          <p:cNvSpPr txBox="1"/>
          <p:nvPr/>
        </p:nvSpPr>
        <p:spPr>
          <a:xfrm>
            <a:off x="4858036" y="1189401"/>
            <a:ext cx="896112" cy="584775"/>
          </a:xfrm>
          <a:prstGeom prst="rect">
            <a:avLst/>
          </a:prstGeom>
          <a:noFill/>
        </p:spPr>
        <p:txBody>
          <a:bodyPr wrap="square" rtlCol="0">
            <a:spAutoFit/>
          </a:bodyPr>
          <a:lstStyle/>
          <a:p>
            <a:r>
              <a:rPr lang="en-US" sz="3200" b="1" dirty="0">
                <a:solidFill>
                  <a:schemeClr val="accent3"/>
                </a:solidFill>
              </a:rPr>
              <a:t>-</a:t>
            </a:r>
            <a:r>
              <a:rPr lang="en-US" sz="3200" b="1" dirty="0" err="1">
                <a:solidFill>
                  <a:schemeClr val="accent3"/>
                </a:solidFill>
              </a:rPr>
              <a:t>ch</a:t>
            </a:r>
            <a:endParaRPr lang="en-US" sz="3200" b="1" dirty="0">
              <a:solidFill>
                <a:schemeClr val="accent3"/>
              </a:solidFill>
            </a:endParaRPr>
          </a:p>
        </p:txBody>
      </p:sp>
      <p:sp>
        <p:nvSpPr>
          <p:cNvPr id="5" name="TextBox 4">
            <a:extLst>
              <a:ext uri="{FF2B5EF4-FFF2-40B4-BE49-F238E27FC236}">
                <a16:creationId xmlns:a16="http://schemas.microsoft.com/office/drawing/2014/main" id="{C278B5F5-4F95-574B-B5D6-ED6E868E81CB}"/>
              </a:ext>
            </a:extLst>
          </p:cNvPr>
          <p:cNvSpPr txBox="1"/>
          <p:nvPr/>
        </p:nvSpPr>
        <p:spPr>
          <a:xfrm>
            <a:off x="5460580" y="1183856"/>
            <a:ext cx="521208" cy="584775"/>
          </a:xfrm>
          <a:prstGeom prst="rect">
            <a:avLst/>
          </a:prstGeom>
          <a:noFill/>
        </p:spPr>
        <p:txBody>
          <a:bodyPr wrap="square" rtlCol="0">
            <a:spAutoFit/>
          </a:bodyPr>
          <a:lstStyle/>
          <a:p>
            <a:r>
              <a:rPr lang="en-US" sz="3200" dirty="0">
                <a:solidFill>
                  <a:schemeClr val="tx2"/>
                </a:solidFill>
              </a:rPr>
              <a:t>?</a:t>
            </a:r>
          </a:p>
        </p:txBody>
      </p:sp>
      <p:sp>
        <p:nvSpPr>
          <p:cNvPr id="10" name="TextBox 9">
            <a:extLst>
              <a:ext uri="{FF2B5EF4-FFF2-40B4-BE49-F238E27FC236}">
                <a16:creationId xmlns:a16="http://schemas.microsoft.com/office/drawing/2014/main" id="{056BD715-C4E6-E846-8DBF-53B2E0963C47}"/>
              </a:ext>
            </a:extLst>
          </p:cNvPr>
          <p:cNvSpPr txBox="1"/>
          <p:nvPr/>
        </p:nvSpPr>
        <p:spPr>
          <a:xfrm>
            <a:off x="4472098" y="2190353"/>
            <a:ext cx="646450" cy="584775"/>
          </a:xfrm>
          <a:prstGeom prst="rect">
            <a:avLst/>
          </a:prstGeom>
          <a:noFill/>
        </p:spPr>
        <p:txBody>
          <a:bodyPr wrap="square" rtlCol="0">
            <a:spAutoFit/>
          </a:bodyPr>
          <a:lstStyle/>
          <a:p>
            <a:r>
              <a:rPr lang="en-US" sz="3200" b="1" dirty="0">
                <a:solidFill>
                  <a:schemeClr val="accent3"/>
                </a:solidFill>
              </a:rPr>
              <a:t>p</a:t>
            </a:r>
          </a:p>
        </p:txBody>
      </p:sp>
      <p:sp>
        <p:nvSpPr>
          <p:cNvPr id="11" name="TextBox 10">
            <a:extLst>
              <a:ext uri="{FF2B5EF4-FFF2-40B4-BE49-F238E27FC236}">
                <a16:creationId xmlns:a16="http://schemas.microsoft.com/office/drawing/2014/main" id="{7A396EAF-FDD3-8A44-A57C-9D3A755FEC70}"/>
              </a:ext>
            </a:extLst>
          </p:cNvPr>
          <p:cNvSpPr txBox="1"/>
          <p:nvPr/>
        </p:nvSpPr>
        <p:spPr>
          <a:xfrm>
            <a:off x="4731170" y="2184572"/>
            <a:ext cx="646450" cy="584775"/>
          </a:xfrm>
          <a:prstGeom prst="rect">
            <a:avLst/>
          </a:prstGeom>
          <a:noFill/>
        </p:spPr>
        <p:txBody>
          <a:bodyPr wrap="square" rtlCol="0">
            <a:spAutoFit/>
          </a:bodyPr>
          <a:lstStyle/>
          <a:p>
            <a:r>
              <a:rPr lang="en-US" sz="3200" b="1" dirty="0">
                <a:solidFill>
                  <a:schemeClr val="accent3"/>
                </a:solidFill>
              </a:rPr>
              <a:t>-l</a:t>
            </a:r>
          </a:p>
        </p:txBody>
      </p:sp>
      <p:sp>
        <p:nvSpPr>
          <p:cNvPr id="12" name="TextBox 11">
            <a:extLst>
              <a:ext uri="{FF2B5EF4-FFF2-40B4-BE49-F238E27FC236}">
                <a16:creationId xmlns:a16="http://schemas.microsoft.com/office/drawing/2014/main" id="{CD0374D5-9D21-554A-A431-9CC18023FFE3}"/>
              </a:ext>
            </a:extLst>
          </p:cNvPr>
          <p:cNvSpPr txBox="1"/>
          <p:nvPr/>
        </p:nvSpPr>
        <p:spPr>
          <a:xfrm>
            <a:off x="4955796" y="2184570"/>
            <a:ext cx="826208" cy="584775"/>
          </a:xfrm>
          <a:prstGeom prst="rect">
            <a:avLst/>
          </a:prstGeom>
          <a:noFill/>
        </p:spPr>
        <p:txBody>
          <a:bodyPr wrap="square" rtlCol="0">
            <a:spAutoFit/>
          </a:bodyPr>
          <a:lstStyle/>
          <a:p>
            <a:r>
              <a:rPr lang="en-US" sz="3200" b="1" dirty="0">
                <a:solidFill>
                  <a:schemeClr val="accent3"/>
                </a:solidFill>
              </a:rPr>
              <a:t>-ay</a:t>
            </a:r>
          </a:p>
        </p:txBody>
      </p:sp>
      <p:sp>
        <p:nvSpPr>
          <p:cNvPr id="13" name="TextBox 12">
            <a:extLst>
              <a:ext uri="{FF2B5EF4-FFF2-40B4-BE49-F238E27FC236}">
                <a16:creationId xmlns:a16="http://schemas.microsoft.com/office/drawing/2014/main" id="{649A23F0-D42E-A146-9618-D640251F97E1}"/>
              </a:ext>
            </a:extLst>
          </p:cNvPr>
          <p:cNvSpPr txBox="1"/>
          <p:nvPr/>
        </p:nvSpPr>
        <p:spPr>
          <a:xfrm>
            <a:off x="5565072" y="2201104"/>
            <a:ext cx="521208" cy="584775"/>
          </a:xfrm>
          <a:prstGeom prst="rect">
            <a:avLst/>
          </a:prstGeom>
          <a:noFill/>
        </p:spPr>
        <p:txBody>
          <a:bodyPr wrap="square" rtlCol="0">
            <a:spAutoFit/>
          </a:bodyPr>
          <a:lstStyle/>
          <a:p>
            <a:r>
              <a:rPr lang="en-US" sz="3200" dirty="0">
                <a:solidFill>
                  <a:schemeClr val="tx2"/>
                </a:solidFill>
              </a:rPr>
              <a:t>?</a:t>
            </a:r>
          </a:p>
        </p:txBody>
      </p:sp>
      <p:sp>
        <p:nvSpPr>
          <p:cNvPr id="14" name="TextBox 13">
            <a:extLst>
              <a:ext uri="{FF2B5EF4-FFF2-40B4-BE49-F238E27FC236}">
                <a16:creationId xmlns:a16="http://schemas.microsoft.com/office/drawing/2014/main" id="{7E1F74C5-EE11-374D-A6DE-61504D2A5900}"/>
              </a:ext>
            </a:extLst>
          </p:cNvPr>
          <p:cNvSpPr txBox="1"/>
          <p:nvPr/>
        </p:nvSpPr>
        <p:spPr>
          <a:xfrm>
            <a:off x="3381644" y="3298009"/>
            <a:ext cx="826208" cy="584775"/>
          </a:xfrm>
          <a:prstGeom prst="rect">
            <a:avLst/>
          </a:prstGeom>
          <a:noFill/>
        </p:spPr>
        <p:txBody>
          <a:bodyPr wrap="square" rtlCol="0">
            <a:spAutoFit/>
          </a:bodyPr>
          <a:lstStyle/>
          <a:p>
            <a:r>
              <a:rPr lang="en-US" sz="3200" b="1" dirty="0">
                <a:solidFill>
                  <a:schemeClr val="accent3"/>
                </a:solidFill>
              </a:rPr>
              <a:t>c</a:t>
            </a:r>
          </a:p>
        </p:txBody>
      </p:sp>
      <p:sp>
        <p:nvSpPr>
          <p:cNvPr id="15" name="TextBox 14">
            <a:extLst>
              <a:ext uri="{FF2B5EF4-FFF2-40B4-BE49-F238E27FC236}">
                <a16:creationId xmlns:a16="http://schemas.microsoft.com/office/drawing/2014/main" id="{44BCE4FD-350E-E24D-865B-EBE951DFD722}"/>
              </a:ext>
            </a:extLst>
          </p:cNvPr>
          <p:cNvSpPr txBox="1"/>
          <p:nvPr/>
        </p:nvSpPr>
        <p:spPr>
          <a:xfrm>
            <a:off x="3617324" y="3298007"/>
            <a:ext cx="826208" cy="584775"/>
          </a:xfrm>
          <a:prstGeom prst="rect">
            <a:avLst/>
          </a:prstGeom>
          <a:noFill/>
        </p:spPr>
        <p:txBody>
          <a:bodyPr wrap="square" rtlCol="0">
            <a:spAutoFit/>
          </a:bodyPr>
          <a:lstStyle/>
          <a:p>
            <a:r>
              <a:rPr lang="en-US" sz="3200" b="1" dirty="0">
                <a:solidFill>
                  <a:schemeClr val="accent3"/>
                </a:solidFill>
              </a:rPr>
              <a:t>-</a:t>
            </a:r>
            <a:r>
              <a:rPr lang="en-US" sz="3200" b="1" dirty="0" err="1">
                <a:solidFill>
                  <a:schemeClr val="accent3"/>
                </a:solidFill>
              </a:rPr>
              <a:t>oa</a:t>
            </a:r>
            <a:endParaRPr lang="en-US" sz="3200" b="1" dirty="0">
              <a:solidFill>
                <a:schemeClr val="accent3"/>
              </a:solidFill>
            </a:endParaRPr>
          </a:p>
        </p:txBody>
      </p:sp>
      <p:sp>
        <p:nvSpPr>
          <p:cNvPr id="16" name="TextBox 15">
            <a:extLst>
              <a:ext uri="{FF2B5EF4-FFF2-40B4-BE49-F238E27FC236}">
                <a16:creationId xmlns:a16="http://schemas.microsoft.com/office/drawing/2014/main" id="{DEFC93D6-6FED-3B42-B631-538662BE2EA8}"/>
              </a:ext>
            </a:extLst>
          </p:cNvPr>
          <p:cNvSpPr txBox="1"/>
          <p:nvPr/>
        </p:nvSpPr>
        <p:spPr>
          <a:xfrm>
            <a:off x="4201442" y="3298007"/>
            <a:ext cx="826208" cy="584775"/>
          </a:xfrm>
          <a:prstGeom prst="rect">
            <a:avLst/>
          </a:prstGeom>
          <a:noFill/>
        </p:spPr>
        <p:txBody>
          <a:bodyPr wrap="square" rtlCol="0">
            <a:spAutoFit/>
          </a:bodyPr>
          <a:lstStyle/>
          <a:p>
            <a:r>
              <a:rPr lang="en-US" sz="3200" b="1" dirty="0">
                <a:solidFill>
                  <a:schemeClr val="accent3"/>
                </a:solidFill>
              </a:rPr>
              <a:t>-t</a:t>
            </a:r>
          </a:p>
        </p:txBody>
      </p:sp>
      <p:sp>
        <p:nvSpPr>
          <p:cNvPr id="17" name="TextBox 16">
            <a:extLst>
              <a:ext uri="{FF2B5EF4-FFF2-40B4-BE49-F238E27FC236}">
                <a16:creationId xmlns:a16="http://schemas.microsoft.com/office/drawing/2014/main" id="{D8E30D58-F010-DF4B-992C-0E70A49ECB2A}"/>
              </a:ext>
            </a:extLst>
          </p:cNvPr>
          <p:cNvSpPr txBox="1"/>
          <p:nvPr/>
        </p:nvSpPr>
        <p:spPr>
          <a:xfrm>
            <a:off x="4469109" y="3298007"/>
            <a:ext cx="521208" cy="584775"/>
          </a:xfrm>
          <a:prstGeom prst="rect">
            <a:avLst/>
          </a:prstGeom>
          <a:noFill/>
        </p:spPr>
        <p:txBody>
          <a:bodyPr wrap="square" rtlCol="0">
            <a:spAutoFit/>
          </a:bodyPr>
          <a:lstStyle/>
          <a:p>
            <a:r>
              <a:rPr lang="en-US" sz="3200" dirty="0">
                <a:solidFill>
                  <a:schemeClr val="tx2"/>
                </a:solidFill>
              </a:rPr>
              <a:t>.</a:t>
            </a:r>
          </a:p>
        </p:txBody>
      </p:sp>
      <p:pic>
        <p:nvPicPr>
          <p:cNvPr id="18" name="Content Placeholder 3">
            <a:extLst>
              <a:ext uri="{FF2B5EF4-FFF2-40B4-BE49-F238E27FC236}">
                <a16:creationId xmlns:a16="http://schemas.microsoft.com/office/drawing/2014/main" id="{283D71F8-04F8-F368-D269-AB6BC109B2E3}"/>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22778" b="54167" l="1875" r="58750">
                        <a14:foregroundMark x1="46667" y1="33889" x2="46667" y2="33889"/>
                        <a14:foregroundMark x1="46667" y1="33889" x2="45000" y2="34444"/>
                        <a14:foregroundMark x1="55625" y1="39722" x2="55000" y2="40556"/>
                        <a14:foregroundMark x1="10417" y1="24444" x2="8958" y2="27222"/>
                        <a14:foregroundMark x1="46875" y1="52778" x2="38125" y2="50833"/>
                        <a14:foregroundMark x1="48333" y1="54722" x2="41458" y2="53889"/>
                        <a14:foregroundMark x1="10833" y1="23333" x2="1875" y2="26667"/>
                        <a14:foregroundMark x1="1875" y1="26667" x2="7083" y2="27778"/>
                        <a14:foregroundMark x1="48333" y1="30278" x2="47500" y2="30556"/>
                        <a14:foregroundMark x1="58750" y1="41389" x2="55625" y2="43333"/>
                      </a14:backgroundRemoval>
                    </a14:imgEffect>
                  </a14:imgLayer>
                </a14:imgProps>
              </a:ext>
            </a:extLst>
          </a:blip>
          <a:srcRect t="19048" r="38701" b="43204"/>
          <a:stretch/>
        </p:blipFill>
        <p:spPr bwMode="auto">
          <a:xfrm flipH="1">
            <a:off x="6030373" y="5143882"/>
            <a:ext cx="3146961" cy="1453469"/>
          </a:xfrm>
          <a:prstGeom prst="rect">
            <a:avLst/>
          </a:prstGeom>
          <a:noFill/>
          <a:ln w="9525">
            <a:noFill/>
            <a:miter lim="800000"/>
            <a:headEnd/>
            <a:tailEnd/>
          </a:ln>
        </p:spPr>
      </p:pic>
      <p:pic>
        <p:nvPicPr>
          <p:cNvPr id="19" name="Picture 18">
            <a:extLst>
              <a:ext uri="{FF2B5EF4-FFF2-40B4-BE49-F238E27FC236}">
                <a16:creationId xmlns:a16="http://schemas.microsoft.com/office/drawing/2014/main" id="{97D26040-42EA-76C3-BA27-9F6BD8B579BF}"/>
              </a:ext>
            </a:extLst>
          </p:cNvPr>
          <p:cNvPicPr>
            <a:picLocks noChangeAspect="1"/>
          </p:cNvPicPr>
          <p:nvPr/>
        </p:nvPicPr>
        <p:blipFill>
          <a:blip r:embed="rId5"/>
          <a:stretch>
            <a:fillRect/>
          </a:stretch>
        </p:blipFill>
        <p:spPr>
          <a:xfrm>
            <a:off x="92363" y="5963990"/>
            <a:ext cx="812800" cy="812800"/>
          </a:xfrm>
          <a:prstGeom prst="rect">
            <a:avLst/>
          </a:prstGeom>
        </p:spPr>
      </p:pic>
    </p:spTree>
    <p:extLst>
      <p:ext uri="{BB962C8B-B14F-4D97-AF65-F5344CB8AC3E}">
        <p14:creationId xmlns:p14="http://schemas.microsoft.com/office/powerpoint/2010/main" val="2865338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6"/>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9" grpId="0"/>
      <p:bldP spid="5" grpId="0"/>
      <p:bldP spid="10" grpId="0"/>
      <p:bldP spid="11" grpId="0"/>
      <p:bldP spid="12" grpId="0"/>
      <p:bldP spid="13" grpId="0"/>
      <p:bldP spid="14" grpId="0"/>
      <p:bldP spid="15" grpId="0"/>
      <p:bldP spid="16"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77"/>
              </a:rPr>
              <a:t>‘Three with me, four at home’</a:t>
            </a:r>
          </a:p>
        </p:txBody>
      </p:sp>
      <p:sp>
        <p:nvSpPr>
          <p:cNvPr id="50179" name="Rectangle 3"/>
          <p:cNvSpPr>
            <a:spLocks noGrp="1" noChangeArrowheads="1"/>
          </p:cNvSpPr>
          <p:nvPr>
            <p:ph idx="1"/>
          </p:nvPr>
        </p:nvSpPr>
        <p:spPr>
          <a:xfrm>
            <a:off x="323529" y="1196752"/>
            <a:ext cx="6636072" cy="5661248"/>
          </a:xfrm>
        </p:spPr>
        <p:txBody>
          <a:bodyPr>
            <a:normAutofit/>
          </a:bodyPr>
          <a:lstStyle/>
          <a:p>
            <a:pPr algn="ctr" eaLnBrk="1" hangingPunct="1">
              <a:buFont typeface="Wingdings" pitchFamily="2" charset="2"/>
              <a:buNone/>
            </a:pPr>
            <a:endParaRPr lang="en-GB" dirty="0">
              <a:latin typeface="Twinkl" pitchFamily="2" charset="77"/>
              <a:ea typeface="Arial Unicode MS" pitchFamily="34" charset="-128"/>
              <a:cs typeface="Arial Unicode MS" pitchFamily="34" charset="-128"/>
            </a:endParaRPr>
          </a:p>
          <a:p>
            <a:pPr algn="ctr" eaLnBrk="1" hangingPunct="1">
              <a:buFont typeface="Wingdings" pitchFamily="2" charset="2"/>
              <a:buNone/>
            </a:pPr>
            <a:r>
              <a:rPr lang="en-GB" dirty="0">
                <a:latin typeface="Twinkl" pitchFamily="2" charset="77"/>
                <a:ea typeface="Arial Unicode MS" pitchFamily="34" charset="-128"/>
                <a:cs typeface="Arial Unicode MS" pitchFamily="34" charset="-128"/>
              </a:rPr>
              <a:t>Accuracy</a:t>
            </a:r>
          </a:p>
          <a:p>
            <a:pPr algn="ctr" eaLnBrk="1" hangingPunct="1">
              <a:buFont typeface="Wingdings" pitchFamily="2" charset="2"/>
              <a:buNone/>
            </a:pPr>
            <a:endParaRPr lang="en-GB" dirty="0">
              <a:latin typeface="Twinkl" pitchFamily="2" charset="77"/>
              <a:ea typeface="Arial Unicode MS" pitchFamily="34" charset="-128"/>
              <a:cs typeface="Arial Unicode MS" pitchFamily="34" charset="-128"/>
            </a:endParaRPr>
          </a:p>
          <a:p>
            <a:pPr algn="ctr" eaLnBrk="1" hangingPunct="1">
              <a:buFont typeface="Wingdings" pitchFamily="2" charset="2"/>
              <a:buNone/>
            </a:pPr>
            <a:r>
              <a:rPr lang="en-GB" dirty="0">
                <a:latin typeface="Twinkl" pitchFamily="2" charset="77"/>
                <a:ea typeface="Arial Unicode MS" pitchFamily="34" charset="-128"/>
                <a:cs typeface="Arial Unicode MS" pitchFamily="34" charset="-128"/>
              </a:rPr>
              <a:t>Fluency</a:t>
            </a:r>
          </a:p>
          <a:p>
            <a:pPr algn="ctr" eaLnBrk="1" hangingPunct="1">
              <a:buFont typeface="Wingdings" pitchFamily="2" charset="2"/>
              <a:buNone/>
            </a:pPr>
            <a:endParaRPr lang="en-GB" dirty="0">
              <a:latin typeface="Twinkl" pitchFamily="2" charset="77"/>
              <a:ea typeface="Arial Unicode MS" pitchFamily="34" charset="-128"/>
              <a:cs typeface="Arial Unicode MS" pitchFamily="34" charset="-128"/>
            </a:endParaRPr>
          </a:p>
          <a:p>
            <a:pPr algn="ctr" eaLnBrk="1" hangingPunct="1">
              <a:buFont typeface="Wingdings" pitchFamily="2" charset="2"/>
              <a:buNone/>
            </a:pPr>
            <a:r>
              <a:rPr lang="en-GB" dirty="0">
                <a:latin typeface="Twinkl" pitchFamily="2" charset="77"/>
                <a:ea typeface="Arial Unicode MS" pitchFamily="34" charset="-128"/>
                <a:cs typeface="Arial Unicode MS" pitchFamily="34" charset="-128"/>
              </a:rPr>
              <a:t>Comprehension</a:t>
            </a:r>
          </a:p>
          <a:p>
            <a:pPr algn="ctr" eaLnBrk="1" hangingPunct="1">
              <a:buFont typeface="Wingdings" pitchFamily="2" charset="2"/>
              <a:buNone/>
            </a:pPr>
            <a:endParaRPr lang="en-GB" dirty="0">
              <a:latin typeface="Twinkl" pitchFamily="2" charset="77"/>
              <a:ea typeface="Arial Unicode MS" pitchFamily="34" charset="-128"/>
              <a:cs typeface="Arial Unicode MS" pitchFamily="34" charset="-128"/>
            </a:endParaRPr>
          </a:p>
          <a:p>
            <a:pPr algn="ctr" eaLnBrk="1" hangingPunct="1">
              <a:buFont typeface="Wingdings" pitchFamily="2" charset="2"/>
              <a:buNone/>
            </a:pPr>
            <a:r>
              <a:rPr lang="en-GB" dirty="0">
                <a:latin typeface="Twinkl" pitchFamily="2" charset="77"/>
                <a:ea typeface="Arial Unicode MS" pitchFamily="34" charset="-128"/>
                <a:cs typeface="Arial Unicode MS" pitchFamily="34" charset="-128"/>
              </a:rPr>
              <a:t>Read and enjoy at home</a:t>
            </a:r>
          </a:p>
          <a:p>
            <a:pPr eaLnBrk="1" hangingPunct="1">
              <a:buFont typeface="Wingdings" pitchFamily="2" charset="2"/>
              <a:buNone/>
            </a:pPr>
            <a:endParaRPr lang="en-GB" sz="2400" dirty="0">
              <a:latin typeface="Twinkl" pitchFamily="2" charset="77"/>
              <a:ea typeface="Arial Unicode MS" pitchFamily="34" charset="-128"/>
              <a:cs typeface="Arial Unicode MS" pitchFamily="34" charset="-128"/>
            </a:endParaRPr>
          </a:p>
          <a:p>
            <a:pPr eaLnBrk="1" hangingPunct="1">
              <a:buFont typeface="Wingdings" pitchFamily="2" charset="2"/>
              <a:buNone/>
            </a:pPr>
            <a:endParaRPr lang="en-GB" sz="2400" i="1" dirty="0">
              <a:latin typeface="Twinkl" pitchFamily="2" charset="77"/>
              <a:ea typeface="Arial Unicode MS" pitchFamily="34" charset="-128"/>
              <a:cs typeface="Arial Unicode MS" pitchFamily="34" charset="-128"/>
            </a:endParaRPr>
          </a:p>
        </p:txBody>
      </p:sp>
      <p:pic>
        <p:nvPicPr>
          <p:cNvPr id="3" name="Picture 2">
            <a:extLst>
              <a:ext uri="{FF2B5EF4-FFF2-40B4-BE49-F238E27FC236}">
                <a16:creationId xmlns:a16="http://schemas.microsoft.com/office/drawing/2014/main" id="{CE5180A1-E930-DA5F-4FFA-8A846703F935}"/>
              </a:ext>
            </a:extLst>
          </p:cNvPr>
          <p:cNvPicPr>
            <a:picLocks noChangeAspect="1"/>
          </p:cNvPicPr>
          <p:nvPr/>
        </p:nvPicPr>
        <p:blipFill>
          <a:blip r:embed="rId3" cstate="screen">
            <a:alphaModFix/>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p:blipFill>
        <p:spPr>
          <a:xfrm rot="19580137">
            <a:off x="6295082" y="4301976"/>
            <a:ext cx="2244402" cy="1692797"/>
          </a:xfrm>
          <a:prstGeom prst="rect">
            <a:avLst/>
          </a:prstGeom>
        </p:spPr>
      </p:pic>
      <p:pic>
        <p:nvPicPr>
          <p:cNvPr id="4" name="Picture 3">
            <a:extLst>
              <a:ext uri="{FF2B5EF4-FFF2-40B4-BE49-F238E27FC236}">
                <a16:creationId xmlns:a16="http://schemas.microsoft.com/office/drawing/2014/main" id="{AA1E67E4-34FD-2E8B-136C-28109E80AEEE}"/>
              </a:ext>
            </a:extLst>
          </p:cNvPr>
          <p:cNvPicPr>
            <a:picLocks noChangeAspect="1"/>
          </p:cNvPicPr>
          <p:nvPr/>
        </p:nvPicPr>
        <p:blipFill>
          <a:blip r:embed="rId5"/>
          <a:stretch>
            <a:fillRect/>
          </a:stretch>
        </p:blipFill>
        <p:spPr>
          <a:xfrm>
            <a:off x="92363" y="5963990"/>
            <a:ext cx="812800" cy="812800"/>
          </a:xfrm>
          <a:prstGeom prst="rect">
            <a:avLst/>
          </a:prstGeom>
        </p:spPr>
      </p:pic>
    </p:spTree>
    <p:extLst>
      <p:ext uri="{BB962C8B-B14F-4D97-AF65-F5344CB8AC3E}">
        <p14:creationId xmlns:p14="http://schemas.microsoft.com/office/powerpoint/2010/main" val="854335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50179">
                                            <p:txEl>
                                              <p:pRg st="1" end="1"/>
                                            </p:txEl>
                                          </p:spTgt>
                                        </p:tgtEl>
                                        <p:attrNameLst>
                                          <p:attrName>style.color</p:attrName>
                                        </p:attrNameLst>
                                      </p:cBhvr>
                                      <p:to>
                                        <a:schemeClr val="hlink"/>
                                      </p:to>
                                    </p:animClr>
                                  </p:childTnLst>
                                </p:cTn>
                              </p:par>
                            </p:childTnLst>
                          </p:cTn>
                        </p:par>
                      </p:childTnLst>
                    </p:cTn>
                  </p:par>
                  <p:par>
                    <p:cTn id="7" fill="hold">
                      <p:stCondLst>
                        <p:cond delay="indefinite"/>
                      </p:stCondLst>
                      <p:childTnLst>
                        <p:par>
                          <p:cTn id="8" fill="hold">
                            <p:stCondLst>
                              <p:cond delay="0"/>
                            </p:stCondLst>
                            <p:childTnLst>
                              <p:par>
                                <p:cTn id="9" presetID="3" presetClass="emph" presetSubtype="2" fill="hold" nodeType="clickEffect">
                                  <p:stCondLst>
                                    <p:cond delay="0"/>
                                  </p:stCondLst>
                                  <p:childTnLst>
                                    <p:animClr clrSpc="rgb" dir="cw">
                                      <p:cBhvr override="childStyle">
                                        <p:cTn id="10" dur="500" fill="hold"/>
                                        <p:tgtEl>
                                          <p:spTgt spid="50179">
                                            <p:txEl>
                                              <p:pRg st="3" end="3"/>
                                            </p:txEl>
                                          </p:spTgt>
                                        </p:tgtEl>
                                        <p:attrNameLst>
                                          <p:attrName>style.color</p:attrName>
                                        </p:attrNameLst>
                                      </p:cBhvr>
                                      <p:to>
                                        <a:schemeClr val="hlink"/>
                                      </p:to>
                                    </p:animClr>
                                  </p:childTnLst>
                                </p:cTn>
                              </p:par>
                            </p:childTnLst>
                          </p:cTn>
                        </p:par>
                      </p:childTnLst>
                    </p:cTn>
                  </p:par>
                  <p:par>
                    <p:cTn id="11" fill="hold">
                      <p:stCondLst>
                        <p:cond delay="indefinite"/>
                      </p:stCondLst>
                      <p:childTnLst>
                        <p:par>
                          <p:cTn id="12" fill="hold">
                            <p:stCondLst>
                              <p:cond delay="0"/>
                            </p:stCondLst>
                            <p:childTnLst>
                              <p:par>
                                <p:cTn id="13" presetID="3" presetClass="emph" presetSubtype="2" fill="hold" nodeType="clickEffect">
                                  <p:stCondLst>
                                    <p:cond delay="0"/>
                                  </p:stCondLst>
                                  <p:childTnLst>
                                    <p:animClr clrSpc="rgb" dir="cw">
                                      <p:cBhvr override="childStyle">
                                        <p:cTn id="14" dur="500" fill="hold"/>
                                        <p:tgtEl>
                                          <p:spTgt spid="50179">
                                            <p:txEl>
                                              <p:pRg st="5" end="5"/>
                                            </p:txEl>
                                          </p:spTgt>
                                        </p:tgtEl>
                                        <p:attrNameLst>
                                          <p:attrName>style.color</p:attrName>
                                        </p:attrNameLst>
                                      </p:cBhvr>
                                      <p:to>
                                        <a:schemeClr val="hlink"/>
                                      </p:to>
                                    </p:animClr>
                                  </p:childTnLst>
                                </p:cTn>
                              </p:par>
                            </p:childTnLst>
                          </p:cTn>
                        </p:par>
                      </p:childTnLst>
                    </p:cTn>
                  </p:par>
                  <p:par>
                    <p:cTn id="15" fill="hold">
                      <p:stCondLst>
                        <p:cond delay="indefinite"/>
                      </p:stCondLst>
                      <p:childTnLst>
                        <p:par>
                          <p:cTn id="16" fill="hold">
                            <p:stCondLst>
                              <p:cond delay="0"/>
                            </p:stCondLst>
                            <p:childTnLst>
                              <p:par>
                                <p:cTn id="17" presetID="3" presetClass="emph" presetSubtype="2" fill="hold" nodeType="clickEffect">
                                  <p:stCondLst>
                                    <p:cond delay="0"/>
                                  </p:stCondLst>
                                  <p:childTnLst>
                                    <p:animClr clrSpc="rgb" dir="cw">
                                      <p:cBhvr override="childStyle">
                                        <p:cTn id="18" dur="500" fill="hold"/>
                                        <p:tgtEl>
                                          <p:spTgt spid="50179">
                                            <p:txEl>
                                              <p:pRg st="7" end="7"/>
                                            </p:txEl>
                                          </p:spTgt>
                                        </p:tgtEl>
                                        <p:attrNameLst>
                                          <p:attrName>style.color</p:attrName>
                                        </p:attrNameLst>
                                      </p:cBhvr>
                                      <p:to>
                                        <a:schemeClr val="hlink"/>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EB5E3-8A36-464F-AD2A-E3B6DAFFE391}"/>
              </a:ext>
            </a:extLst>
          </p:cNvPr>
          <p:cNvSpPr>
            <a:spLocks noGrp="1"/>
          </p:cNvSpPr>
          <p:nvPr>
            <p:ph type="title"/>
          </p:nvPr>
        </p:nvSpPr>
        <p:spPr>
          <a:xfrm>
            <a:off x="323528" y="260649"/>
            <a:ext cx="8268022" cy="864096"/>
          </a:xfrm>
        </p:spPr>
        <p:txBody>
          <a:bodyPr/>
          <a:lstStyle/>
          <a:p>
            <a:r>
              <a:rPr lang="en-US" dirty="0">
                <a:latin typeface="Twinkl" pitchFamily="2" charset="77"/>
              </a:rPr>
              <a:t>‘Special Friends’, ‘Fred Talk’, read the word</a:t>
            </a:r>
          </a:p>
        </p:txBody>
      </p:sp>
      <p:pic>
        <p:nvPicPr>
          <p:cNvPr id="4" name="Picture 3">
            <a:extLst>
              <a:ext uri="{FF2B5EF4-FFF2-40B4-BE49-F238E27FC236}">
                <a16:creationId xmlns:a16="http://schemas.microsoft.com/office/drawing/2014/main" id="{266F55EA-20BA-9940-80CE-F946D54B835B}"/>
              </a:ext>
            </a:extLst>
          </p:cNvPr>
          <p:cNvPicPr>
            <a:picLocks noChangeAspect="1"/>
          </p:cNvPicPr>
          <p:nvPr/>
        </p:nvPicPr>
        <p:blipFill>
          <a:blip r:embed="rId3"/>
          <a:stretch>
            <a:fillRect/>
          </a:stretch>
        </p:blipFill>
        <p:spPr>
          <a:xfrm>
            <a:off x="2522155" y="1490269"/>
            <a:ext cx="4099689" cy="1938731"/>
          </a:xfrm>
          <a:prstGeom prst="rect">
            <a:avLst/>
          </a:prstGeom>
          <a:noFill/>
          <a:ln>
            <a:solidFill>
              <a:schemeClr val="tx1"/>
            </a:solidFill>
          </a:ln>
        </p:spPr>
      </p:pic>
      <p:pic>
        <p:nvPicPr>
          <p:cNvPr id="6" name="Picture 5">
            <a:extLst>
              <a:ext uri="{FF2B5EF4-FFF2-40B4-BE49-F238E27FC236}">
                <a16:creationId xmlns:a16="http://schemas.microsoft.com/office/drawing/2014/main" id="{DB1E4011-75BC-3A4A-8675-9C1366675B92}"/>
              </a:ext>
            </a:extLst>
          </p:cNvPr>
          <p:cNvPicPr>
            <a:picLocks noChangeAspect="1"/>
          </p:cNvPicPr>
          <p:nvPr/>
        </p:nvPicPr>
        <p:blipFill>
          <a:blip r:embed="rId4"/>
          <a:stretch>
            <a:fillRect/>
          </a:stretch>
        </p:blipFill>
        <p:spPr>
          <a:xfrm>
            <a:off x="2522155" y="3713613"/>
            <a:ext cx="4056943" cy="2879121"/>
          </a:xfrm>
          <a:prstGeom prst="rect">
            <a:avLst/>
          </a:prstGeom>
        </p:spPr>
      </p:pic>
      <p:pic>
        <p:nvPicPr>
          <p:cNvPr id="3" name="Picture 2">
            <a:extLst>
              <a:ext uri="{FF2B5EF4-FFF2-40B4-BE49-F238E27FC236}">
                <a16:creationId xmlns:a16="http://schemas.microsoft.com/office/drawing/2014/main" id="{53AE591A-17E4-4410-99FD-C8A9FE23814D}"/>
              </a:ext>
            </a:extLst>
          </p:cNvPr>
          <p:cNvPicPr>
            <a:picLocks noChangeAspect="1"/>
          </p:cNvPicPr>
          <p:nvPr/>
        </p:nvPicPr>
        <p:blipFill>
          <a:blip r:embed="rId5"/>
          <a:stretch>
            <a:fillRect/>
          </a:stretch>
        </p:blipFill>
        <p:spPr>
          <a:xfrm>
            <a:off x="92363" y="5963990"/>
            <a:ext cx="812800" cy="812800"/>
          </a:xfrm>
          <a:prstGeom prst="rect">
            <a:avLst/>
          </a:prstGeom>
        </p:spPr>
      </p:pic>
    </p:spTree>
    <p:extLst>
      <p:ext uri="{BB962C8B-B14F-4D97-AF65-F5344CB8AC3E}">
        <p14:creationId xmlns:p14="http://schemas.microsoft.com/office/powerpoint/2010/main" val="11106490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31358-7079-704B-9B32-5E78F2884D3F}"/>
              </a:ext>
            </a:extLst>
          </p:cNvPr>
          <p:cNvSpPr>
            <a:spLocks noGrp="1"/>
          </p:cNvSpPr>
          <p:nvPr>
            <p:ph type="title"/>
          </p:nvPr>
        </p:nvSpPr>
        <p:spPr/>
        <p:txBody>
          <a:bodyPr/>
          <a:lstStyle/>
          <a:p>
            <a:r>
              <a:rPr lang="en-US" dirty="0">
                <a:latin typeface="Twinkl" pitchFamily="2" charset="77"/>
              </a:rPr>
              <a:t>Red Words</a:t>
            </a:r>
          </a:p>
        </p:txBody>
      </p:sp>
      <p:pic>
        <p:nvPicPr>
          <p:cNvPr id="5" name="Content Placeholder 4">
            <a:extLst>
              <a:ext uri="{FF2B5EF4-FFF2-40B4-BE49-F238E27FC236}">
                <a16:creationId xmlns:a16="http://schemas.microsoft.com/office/drawing/2014/main" id="{6D04FA85-7D2B-994C-8EA8-4ABF818A113A}"/>
              </a:ext>
            </a:extLst>
          </p:cNvPr>
          <p:cNvPicPr>
            <a:picLocks noGrp="1" noChangeAspect="1"/>
          </p:cNvPicPr>
          <p:nvPr>
            <p:ph idx="1"/>
          </p:nvPr>
        </p:nvPicPr>
        <p:blipFill>
          <a:blip r:embed="rId3"/>
          <a:stretch>
            <a:fillRect/>
          </a:stretch>
        </p:blipFill>
        <p:spPr>
          <a:xfrm>
            <a:off x="2017081" y="3357051"/>
            <a:ext cx="4599316" cy="2941638"/>
          </a:xfrm>
        </p:spPr>
      </p:pic>
      <p:pic>
        <p:nvPicPr>
          <p:cNvPr id="9" name="Picture 8">
            <a:extLst>
              <a:ext uri="{FF2B5EF4-FFF2-40B4-BE49-F238E27FC236}">
                <a16:creationId xmlns:a16="http://schemas.microsoft.com/office/drawing/2014/main" id="{06ABCBC3-CDC1-EC4B-A12C-A092D1C258AC}"/>
              </a:ext>
            </a:extLst>
          </p:cNvPr>
          <p:cNvPicPr>
            <a:picLocks noChangeAspect="1"/>
          </p:cNvPicPr>
          <p:nvPr/>
        </p:nvPicPr>
        <p:blipFill rotWithShape="1">
          <a:blip r:embed="rId4"/>
          <a:srcRect l="7891" r="3172" b="1901"/>
          <a:stretch/>
        </p:blipFill>
        <p:spPr>
          <a:xfrm>
            <a:off x="1157467" y="1546333"/>
            <a:ext cx="3040011" cy="1544108"/>
          </a:xfrm>
          <a:prstGeom prst="rect">
            <a:avLst/>
          </a:prstGeom>
          <a:ln>
            <a:solidFill>
              <a:schemeClr val="tx1"/>
            </a:solidFill>
          </a:ln>
        </p:spPr>
      </p:pic>
      <p:pic>
        <p:nvPicPr>
          <p:cNvPr id="13" name="Picture 12">
            <a:extLst>
              <a:ext uri="{FF2B5EF4-FFF2-40B4-BE49-F238E27FC236}">
                <a16:creationId xmlns:a16="http://schemas.microsoft.com/office/drawing/2014/main" id="{5FFACAA7-1E4E-D742-A365-12B2395364DB}"/>
              </a:ext>
            </a:extLst>
          </p:cNvPr>
          <p:cNvPicPr>
            <a:picLocks noChangeAspect="1"/>
          </p:cNvPicPr>
          <p:nvPr/>
        </p:nvPicPr>
        <p:blipFill rotWithShape="1">
          <a:blip r:embed="rId5"/>
          <a:srcRect t="4602" r="6712" b="7279"/>
          <a:stretch/>
        </p:blipFill>
        <p:spPr>
          <a:xfrm>
            <a:off x="4946524" y="1546333"/>
            <a:ext cx="3040009" cy="1544107"/>
          </a:xfrm>
          <a:prstGeom prst="rect">
            <a:avLst/>
          </a:prstGeom>
          <a:ln>
            <a:solidFill>
              <a:schemeClr val="tx1"/>
            </a:solidFill>
          </a:ln>
        </p:spPr>
      </p:pic>
      <p:pic>
        <p:nvPicPr>
          <p:cNvPr id="3" name="Picture 2">
            <a:extLst>
              <a:ext uri="{FF2B5EF4-FFF2-40B4-BE49-F238E27FC236}">
                <a16:creationId xmlns:a16="http://schemas.microsoft.com/office/drawing/2014/main" id="{ACFC353D-B7DE-479B-5B24-5B8AEDB017CD}"/>
              </a:ext>
            </a:extLst>
          </p:cNvPr>
          <p:cNvPicPr>
            <a:picLocks noChangeAspect="1"/>
          </p:cNvPicPr>
          <p:nvPr/>
        </p:nvPicPr>
        <p:blipFill>
          <a:blip r:embed="rId6"/>
          <a:stretch>
            <a:fillRect/>
          </a:stretch>
        </p:blipFill>
        <p:spPr>
          <a:xfrm>
            <a:off x="92363" y="5963990"/>
            <a:ext cx="812800" cy="812800"/>
          </a:xfrm>
          <a:prstGeom prst="rect">
            <a:avLst/>
          </a:prstGeom>
        </p:spPr>
      </p:pic>
    </p:spTree>
    <p:extLst>
      <p:ext uri="{BB962C8B-B14F-4D97-AF65-F5344CB8AC3E}">
        <p14:creationId xmlns:p14="http://schemas.microsoft.com/office/powerpoint/2010/main" val="25340746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DC9DD-25FF-DD45-8952-0A114CE980B1}"/>
              </a:ext>
            </a:extLst>
          </p:cNvPr>
          <p:cNvSpPr>
            <a:spLocks noGrp="1"/>
          </p:cNvSpPr>
          <p:nvPr>
            <p:ph type="title"/>
          </p:nvPr>
        </p:nvSpPr>
        <p:spPr>
          <a:xfrm>
            <a:off x="323528" y="260649"/>
            <a:ext cx="7478713" cy="864096"/>
          </a:xfrm>
        </p:spPr>
        <p:txBody>
          <a:bodyPr/>
          <a:lstStyle/>
          <a:p>
            <a:r>
              <a:rPr lang="en-US" dirty="0"/>
              <a:t>Book Bag Books</a:t>
            </a:r>
          </a:p>
        </p:txBody>
      </p:sp>
      <p:sp>
        <p:nvSpPr>
          <p:cNvPr id="12" name="Rectangle 11">
            <a:extLst>
              <a:ext uri="{FF2B5EF4-FFF2-40B4-BE49-F238E27FC236}">
                <a16:creationId xmlns:a16="http://schemas.microsoft.com/office/drawing/2014/main" id="{221F4763-21A6-D448-B6D3-D029870A9125}"/>
              </a:ext>
            </a:extLst>
          </p:cNvPr>
          <p:cNvSpPr/>
          <p:nvPr/>
        </p:nvSpPr>
        <p:spPr>
          <a:xfrm>
            <a:off x="323528" y="1399847"/>
            <a:ext cx="8820472" cy="2677656"/>
          </a:xfrm>
          <a:prstGeom prst="rect">
            <a:avLst/>
          </a:prstGeom>
        </p:spPr>
        <p:txBody>
          <a:bodyPr wrap="square">
            <a:spAutoFit/>
          </a:bodyPr>
          <a:lstStyle/>
          <a:p>
            <a:pPr marL="285750" indent="-285750">
              <a:buFont typeface="Arial" panose="020B0604020202020204" pitchFamily="34" charset="0"/>
              <a:buChar char="•"/>
            </a:pPr>
            <a:r>
              <a:rPr lang="en-GB" sz="2800" dirty="0">
                <a:solidFill>
                  <a:srgbClr val="6C6869"/>
                </a:solidFill>
                <a:latin typeface="Twinkl" pitchFamily="2" charset="77"/>
                <a:cs typeface="Arial" panose="020B0604020202020204" pitchFamily="34" charset="0"/>
              </a:rPr>
              <a:t>Extra reading practice at home</a:t>
            </a:r>
          </a:p>
          <a:p>
            <a:pPr marL="285750" indent="-285750">
              <a:buFont typeface="Arial" panose="020B0604020202020204" pitchFamily="34" charset="0"/>
              <a:buChar char="•"/>
            </a:pPr>
            <a:r>
              <a:rPr lang="en-GB" sz="2800" dirty="0">
                <a:solidFill>
                  <a:srgbClr val="6C6869"/>
                </a:solidFill>
                <a:latin typeface="Twinkl" pitchFamily="2" charset="77"/>
                <a:cs typeface="Arial" panose="020B0604020202020204" pitchFamily="34" charset="0"/>
              </a:rPr>
              <a:t>Uniquely matched to the </a:t>
            </a:r>
            <a:r>
              <a:rPr lang="en-GB" sz="2800" i="1" dirty="0">
                <a:solidFill>
                  <a:srgbClr val="6C6869"/>
                </a:solidFill>
                <a:latin typeface="Twinkl" pitchFamily="2" charset="77"/>
                <a:cs typeface="Arial" panose="020B0604020202020204" pitchFamily="34" charset="0"/>
              </a:rPr>
              <a:t>Read Write Inc.</a:t>
            </a:r>
            <a:r>
              <a:rPr lang="en-GB" sz="2800" dirty="0">
                <a:solidFill>
                  <a:srgbClr val="6C6869"/>
                </a:solidFill>
                <a:latin typeface="Twinkl" pitchFamily="2" charset="77"/>
                <a:cs typeface="Arial" panose="020B0604020202020204" pitchFamily="34" charset="0"/>
              </a:rPr>
              <a:t> Phonics Storybooks.</a:t>
            </a:r>
          </a:p>
          <a:p>
            <a:pPr marL="285750" indent="-285750">
              <a:buFont typeface="Arial" panose="020B0604020202020204" pitchFamily="34" charset="0"/>
              <a:buChar char="•"/>
            </a:pPr>
            <a:r>
              <a:rPr lang="en-GB" sz="2800" dirty="0">
                <a:solidFill>
                  <a:srgbClr val="6C6869"/>
                </a:solidFill>
                <a:latin typeface="Twinkl" pitchFamily="2" charset="77"/>
                <a:cs typeface="Arial" panose="020B0604020202020204" pitchFamily="34" charset="0"/>
              </a:rPr>
              <a:t>Reinforce children's learning of phonics at the appropriate level.</a:t>
            </a:r>
          </a:p>
          <a:p>
            <a:pPr marL="285750" indent="-285750">
              <a:buFont typeface="Arial" panose="020B0604020202020204" pitchFamily="34" charset="0"/>
              <a:buChar char="•"/>
            </a:pPr>
            <a:r>
              <a:rPr lang="en-GB" sz="2800" dirty="0">
                <a:solidFill>
                  <a:srgbClr val="6C6869"/>
                </a:solidFill>
                <a:latin typeface="Twinkl" pitchFamily="2" charset="77"/>
                <a:cs typeface="Arial" panose="020B0604020202020204" pitchFamily="34" charset="0"/>
              </a:rPr>
              <a:t>Helps to make even faster progress in reading.</a:t>
            </a:r>
            <a:endParaRPr lang="en-US" sz="2800" dirty="0">
              <a:latin typeface="Twinkl" pitchFamily="2" charset="77"/>
              <a:cs typeface="Arial" panose="020B0604020202020204" pitchFamily="34" charset="0"/>
            </a:endParaRPr>
          </a:p>
        </p:txBody>
      </p:sp>
      <p:pic>
        <p:nvPicPr>
          <p:cNvPr id="4" name="Picture 3">
            <a:extLst>
              <a:ext uri="{FF2B5EF4-FFF2-40B4-BE49-F238E27FC236}">
                <a16:creationId xmlns:a16="http://schemas.microsoft.com/office/drawing/2014/main" id="{E4C2BFF3-0BCF-1847-BD75-9F1FE70B97F6}"/>
              </a:ext>
            </a:extLst>
          </p:cNvPr>
          <p:cNvPicPr>
            <a:picLocks noChangeAspect="1"/>
          </p:cNvPicPr>
          <p:nvPr/>
        </p:nvPicPr>
        <p:blipFill>
          <a:blip r:embed="rId3"/>
          <a:stretch>
            <a:fillRect/>
          </a:stretch>
        </p:blipFill>
        <p:spPr>
          <a:xfrm>
            <a:off x="671886" y="4455845"/>
            <a:ext cx="1310959" cy="1719048"/>
          </a:xfrm>
          <a:prstGeom prst="rect">
            <a:avLst/>
          </a:prstGeom>
        </p:spPr>
      </p:pic>
      <p:pic>
        <p:nvPicPr>
          <p:cNvPr id="6" name="Picture 5">
            <a:extLst>
              <a:ext uri="{FF2B5EF4-FFF2-40B4-BE49-F238E27FC236}">
                <a16:creationId xmlns:a16="http://schemas.microsoft.com/office/drawing/2014/main" id="{5E91A557-3E53-5949-A342-3A8CD03ACF4F}"/>
              </a:ext>
            </a:extLst>
          </p:cNvPr>
          <p:cNvPicPr>
            <a:picLocks noChangeAspect="1"/>
          </p:cNvPicPr>
          <p:nvPr/>
        </p:nvPicPr>
        <p:blipFill>
          <a:blip r:embed="rId4"/>
          <a:stretch>
            <a:fillRect/>
          </a:stretch>
        </p:blipFill>
        <p:spPr>
          <a:xfrm>
            <a:off x="2232871" y="4455845"/>
            <a:ext cx="1321691" cy="1719048"/>
          </a:xfrm>
          <a:prstGeom prst="rect">
            <a:avLst/>
          </a:prstGeom>
        </p:spPr>
      </p:pic>
      <p:pic>
        <p:nvPicPr>
          <p:cNvPr id="8" name="Picture 7">
            <a:extLst>
              <a:ext uri="{FF2B5EF4-FFF2-40B4-BE49-F238E27FC236}">
                <a16:creationId xmlns:a16="http://schemas.microsoft.com/office/drawing/2014/main" id="{687C8B2C-D41A-634D-B9CB-51948B268709}"/>
              </a:ext>
            </a:extLst>
          </p:cNvPr>
          <p:cNvPicPr>
            <a:picLocks noChangeAspect="1"/>
          </p:cNvPicPr>
          <p:nvPr/>
        </p:nvPicPr>
        <p:blipFill>
          <a:blip r:embed="rId5"/>
          <a:stretch>
            <a:fillRect/>
          </a:stretch>
        </p:blipFill>
        <p:spPr>
          <a:xfrm>
            <a:off x="3790038" y="4455845"/>
            <a:ext cx="1322182" cy="1719048"/>
          </a:xfrm>
          <a:prstGeom prst="rect">
            <a:avLst/>
          </a:prstGeom>
        </p:spPr>
      </p:pic>
      <p:pic>
        <p:nvPicPr>
          <p:cNvPr id="10" name="Picture 9">
            <a:extLst>
              <a:ext uri="{FF2B5EF4-FFF2-40B4-BE49-F238E27FC236}">
                <a16:creationId xmlns:a16="http://schemas.microsoft.com/office/drawing/2014/main" id="{031D619E-8431-A140-8185-938A5EE52510}"/>
              </a:ext>
            </a:extLst>
          </p:cNvPr>
          <p:cNvPicPr>
            <a:picLocks noChangeAspect="1"/>
          </p:cNvPicPr>
          <p:nvPr/>
        </p:nvPicPr>
        <p:blipFill>
          <a:blip r:embed="rId6"/>
          <a:stretch>
            <a:fillRect/>
          </a:stretch>
        </p:blipFill>
        <p:spPr>
          <a:xfrm>
            <a:off x="5347696" y="4455845"/>
            <a:ext cx="1323816" cy="1719048"/>
          </a:xfrm>
          <a:prstGeom prst="rect">
            <a:avLst/>
          </a:prstGeom>
        </p:spPr>
      </p:pic>
      <p:pic>
        <p:nvPicPr>
          <p:cNvPr id="13" name="Picture 12">
            <a:extLst>
              <a:ext uri="{FF2B5EF4-FFF2-40B4-BE49-F238E27FC236}">
                <a16:creationId xmlns:a16="http://schemas.microsoft.com/office/drawing/2014/main" id="{54CE1FFC-F320-EE4A-92CF-77965609DD59}"/>
              </a:ext>
            </a:extLst>
          </p:cNvPr>
          <p:cNvPicPr>
            <a:picLocks noChangeAspect="1"/>
          </p:cNvPicPr>
          <p:nvPr/>
        </p:nvPicPr>
        <p:blipFill>
          <a:blip r:embed="rId7"/>
          <a:stretch>
            <a:fillRect/>
          </a:stretch>
        </p:blipFill>
        <p:spPr>
          <a:xfrm>
            <a:off x="6906988" y="4455844"/>
            <a:ext cx="1320060" cy="1719049"/>
          </a:xfrm>
          <a:prstGeom prst="rect">
            <a:avLst/>
          </a:prstGeom>
        </p:spPr>
      </p:pic>
      <p:pic>
        <p:nvPicPr>
          <p:cNvPr id="3" name="Picture 2">
            <a:extLst>
              <a:ext uri="{FF2B5EF4-FFF2-40B4-BE49-F238E27FC236}">
                <a16:creationId xmlns:a16="http://schemas.microsoft.com/office/drawing/2014/main" id="{82492A7B-4649-48E7-1C28-F2ABFC0C44E8}"/>
              </a:ext>
            </a:extLst>
          </p:cNvPr>
          <p:cNvPicPr>
            <a:picLocks noChangeAspect="1"/>
          </p:cNvPicPr>
          <p:nvPr/>
        </p:nvPicPr>
        <p:blipFill>
          <a:blip r:embed="rId8"/>
          <a:stretch>
            <a:fillRect/>
          </a:stretch>
        </p:blipFill>
        <p:spPr>
          <a:xfrm>
            <a:off x="92363" y="5963990"/>
            <a:ext cx="812800" cy="812800"/>
          </a:xfrm>
          <a:prstGeom prst="rect">
            <a:avLst/>
          </a:prstGeom>
        </p:spPr>
      </p:pic>
    </p:spTree>
    <p:extLst>
      <p:ext uri="{BB962C8B-B14F-4D97-AF65-F5344CB8AC3E}">
        <p14:creationId xmlns:p14="http://schemas.microsoft.com/office/powerpoint/2010/main" val="1297754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FC367-EB08-294F-AA8D-92446144E391}"/>
              </a:ext>
            </a:extLst>
          </p:cNvPr>
          <p:cNvSpPr>
            <a:spLocks noGrp="1"/>
          </p:cNvSpPr>
          <p:nvPr>
            <p:ph type="title"/>
          </p:nvPr>
        </p:nvSpPr>
        <p:spPr/>
        <p:txBody>
          <a:bodyPr/>
          <a:lstStyle/>
          <a:p>
            <a:r>
              <a:rPr lang="en-US" dirty="0">
                <a:latin typeface="Twinkl" pitchFamily="2" charset="77"/>
              </a:rPr>
              <a:t>What can you do?</a:t>
            </a:r>
          </a:p>
        </p:txBody>
      </p:sp>
      <p:sp>
        <p:nvSpPr>
          <p:cNvPr id="3" name="Content Placeholder 2">
            <a:extLst>
              <a:ext uri="{FF2B5EF4-FFF2-40B4-BE49-F238E27FC236}">
                <a16:creationId xmlns:a16="http://schemas.microsoft.com/office/drawing/2014/main" id="{82900033-6BC5-DC4D-B49C-817C0D0E723A}"/>
              </a:ext>
            </a:extLst>
          </p:cNvPr>
          <p:cNvSpPr>
            <a:spLocks noGrp="1"/>
          </p:cNvSpPr>
          <p:nvPr>
            <p:ph idx="1"/>
          </p:nvPr>
        </p:nvSpPr>
        <p:spPr/>
        <p:txBody>
          <a:bodyPr/>
          <a:lstStyle/>
          <a:p>
            <a:pPr marL="457200" indent="-457200">
              <a:buFont typeface="Arial" panose="020B0604020202020204" pitchFamily="34" charset="0"/>
              <a:buChar char="•"/>
            </a:pPr>
            <a:r>
              <a:rPr lang="en-US" dirty="0">
                <a:latin typeface="Twinkl" pitchFamily="2" charset="77"/>
              </a:rPr>
              <a:t>Listen to your child read the same Storybook again and again </a:t>
            </a:r>
          </a:p>
          <a:p>
            <a:pPr marL="457200" indent="-457200">
              <a:buFont typeface="Arial" panose="020B0604020202020204" pitchFamily="34" charset="0"/>
              <a:buChar char="•"/>
            </a:pPr>
            <a:r>
              <a:rPr lang="en-US" dirty="0">
                <a:latin typeface="Twinkl" pitchFamily="2" charset="77"/>
              </a:rPr>
              <a:t>Encourage them to use ’Special Friends’, ‘Fred Talk’, ‘read the word’</a:t>
            </a:r>
          </a:p>
          <a:p>
            <a:pPr marL="457200" indent="-457200">
              <a:buFont typeface="Arial" panose="020B0604020202020204" pitchFamily="34" charset="0"/>
              <a:buChar char="•"/>
            </a:pPr>
            <a:r>
              <a:rPr lang="en-US" dirty="0">
                <a:latin typeface="Twinkl" pitchFamily="2" charset="77"/>
              </a:rPr>
              <a:t>Discuss the story and encourage their storyteller voice.</a:t>
            </a:r>
          </a:p>
        </p:txBody>
      </p:sp>
      <p:pic>
        <p:nvPicPr>
          <p:cNvPr id="4" name="Picture 3">
            <a:extLst>
              <a:ext uri="{FF2B5EF4-FFF2-40B4-BE49-F238E27FC236}">
                <a16:creationId xmlns:a16="http://schemas.microsoft.com/office/drawing/2014/main" id="{114F89D3-70CB-5F31-5DA6-03A1F8113EE7}"/>
              </a:ext>
            </a:extLst>
          </p:cNvPr>
          <p:cNvPicPr>
            <a:picLocks noChangeAspect="1"/>
          </p:cNvPicPr>
          <p:nvPr/>
        </p:nvPicPr>
        <p:blipFill>
          <a:blip r:embed="rId3"/>
          <a:stretch>
            <a:fillRect/>
          </a:stretch>
        </p:blipFill>
        <p:spPr>
          <a:xfrm>
            <a:off x="92363" y="5963990"/>
            <a:ext cx="812800" cy="812800"/>
          </a:xfrm>
          <a:prstGeom prst="rect">
            <a:avLst/>
          </a:prstGeom>
        </p:spPr>
      </p:pic>
    </p:spTree>
    <p:extLst>
      <p:ext uri="{BB962C8B-B14F-4D97-AF65-F5344CB8AC3E}">
        <p14:creationId xmlns:p14="http://schemas.microsoft.com/office/powerpoint/2010/main" val="1054672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60649"/>
            <a:ext cx="8576479" cy="864096"/>
          </a:xfrm>
        </p:spPr>
        <p:txBody>
          <a:bodyPr/>
          <a:lstStyle/>
          <a:p>
            <a:r>
              <a:rPr lang="en-US" dirty="0">
                <a:latin typeface="Twinkl" pitchFamily="2" charset="77"/>
              </a:rPr>
              <a:t>Repeated readings, ‘Again! Again!’</a:t>
            </a:r>
          </a:p>
        </p:txBody>
      </p:sp>
      <p:sp>
        <p:nvSpPr>
          <p:cNvPr id="3" name="Content Placeholder 2"/>
          <p:cNvSpPr>
            <a:spLocks noGrp="1"/>
          </p:cNvSpPr>
          <p:nvPr>
            <p:ph idx="1"/>
          </p:nvPr>
        </p:nvSpPr>
        <p:spPr>
          <a:xfrm>
            <a:off x="212208" y="1202584"/>
            <a:ext cx="8091293" cy="1698848"/>
          </a:xfrm>
        </p:spPr>
        <p:txBody>
          <a:bodyPr/>
          <a:lstStyle/>
          <a:p>
            <a:pPr algn="ctr"/>
            <a:endParaRPr lang="en-US" dirty="0">
              <a:latin typeface="Twinkl" pitchFamily="2" charset="77"/>
            </a:endParaRPr>
          </a:p>
          <a:p>
            <a:pPr algn="ctr"/>
            <a:r>
              <a:rPr lang="en-US" dirty="0">
                <a:latin typeface="Twinkl" pitchFamily="2" charset="77"/>
              </a:rPr>
              <a:t>Children are wired to thrive on </a:t>
            </a:r>
            <a:r>
              <a:rPr lang="en-US" b="1" dirty="0">
                <a:latin typeface="Twinkl" pitchFamily="2" charset="77"/>
              </a:rPr>
              <a:t>repetition</a:t>
            </a:r>
          </a:p>
          <a:p>
            <a:endParaRPr lang="en-US" dirty="0">
              <a:latin typeface="Twinkl" pitchFamily="2" charset="77"/>
            </a:endParaRPr>
          </a:p>
          <a:p>
            <a:endParaRPr lang="en-US" dirty="0">
              <a:solidFill>
                <a:schemeClr val="accent6"/>
              </a:solidFill>
              <a:latin typeface="Twinkl" pitchFamily="2" charset="77"/>
            </a:endParaRPr>
          </a:p>
        </p:txBody>
      </p:sp>
      <p:grpSp>
        <p:nvGrpSpPr>
          <p:cNvPr id="4" name="Group 3"/>
          <p:cNvGrpSpPr/>
          <p:nvPr/>
        </p:nvGrpSpPr>
        <p:grpSpPr>
          <a:xfrm>
            <a:off x="347591" y="3719157"/>
            <a:ext cx="8552416" cy="2307383"/>
            <a:chOff x="1393441" y="3629109"/>
            <a:chExt cx="5833889" cy="1573943"/>
          </a:xfrm>
        </p:grpSpPr>
        <p:pic>
          <p:nvPicPr>
            <p:cNvPr id="12" name="Picture 11" descr="Screen Shot 2016-05-11 at 07.22.0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6294" y="3970798"/>
              <a:ext cx="953908" cy="1232131"/>
            </a:xfrm>
            <a:prstGeom prst="rect">
              <a:avLst/>
            </a:prstGeom>
          </p:spPr>
        </p:pic>
        <p:pic>
          <p:nvPicPr>
            <p:cNvPr id="13" name="Picture 12" descr="Screen Shot 2016-05-11 at 07.23.31.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07954" y="3909855"/>
              <a:ext cx="1158845" cy="1293074"/>
            </a:xfrm>
            <a:prstGeom prst="rect">
              <a:avLst/>
            </a:prstGeom>
          </p:spPr>
        </p:pic>
        <p:pic>
          <p:nvPicPr>
            <p:cNvPr id="14" name="Picture 13" descr="Screen Shot 2016-05-11 at 07.23.57.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80529" y="3629109"/>
              <a:ext cx="1546801" cy="1564856"/>
            </a:xfrm>
            <a:prstGeom prst="rect">
              <a:avLst/>
            </a:prstGeom>
          </p:spPr>
        </p:pic>
        <p:pic>
          <p:nvPicPr>
            <p:cNvPr id="15" name="Picture 14" descr="Screen Shot 2016-09-29 at 14.52.0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48869" y="4019386"/>
              <a:ext cx="931660" cy="1183666"/>
            </a:xfrm>
            <a:prstGeom prst="rect">
              <a:avLst/>
            </a:prstGeom>
          </p:spPr>
        </p:pic>
        <p:pic>
          <p:nvPicPr>
            <p:cNvPr id="16" name="Picture 15" descr="Screen Shot 2016-09-29 at 14.51.51.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93441" y="4122976"/>
              <a:ext cx="1282853" cy="1079953"/>
            </a:xfrm>
            <a:prstGeom prst="rect">
              <a:avLst/>
            </a:prstGeom>
          </p:spPr>
        </p:pic>
      </p:grpSp>
      <p:pic>
        <p:nvPicPr>
          <p:cNvPr id="5" name="Picture 4">
            <a:extLst>
              <a:ext uri="{FF2B5EF4-FFF2-40B4-BE49-F238E27FC236}">
                <a16:creationId xmlns:a16="http://schemas.microsoft.com/office/drawing/2014/main" id="{3882728F-707A-619A-67EE-39B5A49B4DF5}"/>
              </a:ext>
            </a:extLst>
          </p:cNvPr>
          <p:cNvPicPr>
            <a:picLocks noChangeAspect="1"/>
          </p:cNvPicPr>
          <p:nvPr/>
        </p:nvPicPr>
        <p:blipFill>
          <a:blip r:embed="rId8"/>
          <a:stretch>
            <a:fillRect/>
          </a:stretch>
        </p:blipFill>
        <p:spPr>
          <a:xfrm>
            <a:off x="92363" y="5963990"/>
            <a:ext cx="812800" cy="812800"/>
          </a:xfrm>
          <a:prstGeom prst="rect">
            <a:avLst/>
          </a:prstGeom>
        </p:spPr>
      </p:pic>
    </p:spTree>
    <p:extLst>
      <p:ext uri="{BB962C8B-B14F-4D97-AF65-F5344CB8AC3E}">
        <p14:creationId xmlns:p14="http://schemas.microsoft.com/office/powerpoint/2010/main" val="3422066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B7ADA-27B8-CA4C-AC1E-2044221C4218}"/>
              </a:ext>
            </a:extLst>
          </p:cNvPr>
          <p:cNvSpPr>
            <a:spLocks noGrp="1"/>
          </p:cNvSpPr>
          <p:nvPr>
            <p:ph type="title"/>
          </p:nvPr>
        </p:nvSpPr>
        <p:spPr>
          <a:xfrm>
            <a:off x="323528" y="260649"/>
            <a:ext cx="8639175" cy="864096"/>
          </a:xfrm>
        </p:spPr>
        <p:txBody>
          <a:bodyPr/>
          <a:lstStyle/>
          <a:p>
            <a:r>
              <a:rPr lang="en-US" dirty="0">
                <a:latin typeface="Twinkl" pitchFamily="2" charset="77"/>
              </a:rPr>
              <a:t>10 things your child learns when you read aloud stories and poems every day</a:t>
            </a:r>
          </a:p>
        </p:txBody>
      </p:sp>
      <p:sp>
        <p:nvSpPr>
          <p:cNvPr id="3" name="Content Placeholder 2">
            <a:extLst>
              <a:ext uri="{FF2B5EF4-FFF2-40B4-BE49-F238E27FC236}">
                <a16:creationId xmlns:a16="http://schemas.microsoft.com/office/drawing/2014/main" id="{48AE2A18-44D0-CA4E-8E20-56BAD98D875C}"/>
              </a:ext>
            </a:extLst>
          </p:cNvPr>
          <p:cNvSpPr>
            <a:spLocks noGrp="1"/>
          </p:cNvSpPr>
          <p:nvPr>
            <p:ph idx="1"/>
          </p:nvPr>
        </p:nvSpPr>
        <p:spPr>
          <a:xfrm>
            <a:off x="323528" y="1196752"/>
            <a:ext cx="8639175" cy="5661248"/>
          </a:xfrm>
        </p:spPr>
        <p:txBody>
          <a:bodyPr/>
          <a:lstStyle/>
          <a:p>
            <a:pPr marL="457200" indent="-457200">
              <a:buFont typeface="+mj-lt"/>
              <a:buAutoNum type="arabicPeriod"/>
            </a:pPr>
            <a:r>
              <a:rPr lang="en-US" sz="2400" dirty="0">
                <a:latin typeface="Twinkl" pitchFamily="2" charset="77"/>
              </a:rPr>
              <a:t>Sustain attention</a:t>
            </a:r>
          </a:p>
          <a:p>
            <a:pPr marL="457200" indent="-457200">
              <a:buFont typeface="+mj-lt"/>
              <a:buAutoNum type="arabicPeriod"/>
            </a:pPr>
            <a:r>
              <a:rPr lang="en-US" sz="2400" dirty="0">
                <a:latin typeface="Twinkl" pitchFamily="2" charset="77"/>
              </a:rPr>
              <a:t>Appreciate rhythm and rhyme</a:t>
            </a:r>
          </a:p>
          <a:p>
            <a:pPr marL="457200" indent="-457200">
              <a:buFont typeface="+mj-lt"/>
              <a:buAutoNum type="arabicPeriod"/>
            </a:pPr>
            <a:r>
              <a:rPr lang="en-US" sz="2400" dirty="0">
                <a:latin typeface="Twinkl" pitchFamily="2" charset="77"/>
              </a:rPr>
              <a:t>Build pictures in their minds from the words on the page</a:t>
            </a:r>
            <a:endParaRPr lang="en-GB" sz="2400" dirty="0">
              <a:latin typeface="Twinkl" pitchFamily="2" charset="77"/>
            </a:endParaRPr>
          </a:p>
          <a:p>
            <a:pPr marL="457200" indent="-457200">
              <a:buFont typeface="+mj-lt"/>
              <a:buAutoNum type="arabicPeriod"/>
            </a:pPr>
            <a:r>
              <a:rPr lang="en-US" sz="2400" dirty="0">
                <a:latin typeface="Twinkl" pitchFamily="2" charset="77"/>
              </a:rPr>
              <a:t>Understand </a:t>
            </a:r>
            <a:r>
              <a:rPr lang="en-US" sz="2400" dirty="0" err="1">
                <a:latin typeface="Twinkl" pitchFamily="2" charset="77"/>
              </a:rPr>
              <a:t>humour</a:t>
            </a:r>
            <a:r>
              <a:rPr lang="en-US" sz="2400" dirty="0">
                <a:latin typeface="Twinkl" pitchFamily="2" charset="77"/>
              </a:rPr>
              <a:t> and irony </a:t>
            </a:r>
            <a:endParaRPr lang="en-GB" sz="2400" dirty="0">
              <a:latin typeface="Twinkl" pitchFamily="2" charset="77"/>
            </a:endParaRPr>
          </a:p>
          <a:p>
            <a:pPr marL="457200" indent="-457200">
              <a:buFont typeface="+mj-lt"/>
              <a:buAutoNum type="arabicPeriod"/>
            </a:pPr>
            <a:r>
              <a:rPr lang="en-US" sz="2400" dirty="0">
                <a:latin typeface="Twinkl" pitchFamily="2" charset="77"/>
              </a:rPr>
              <a:t>Use new words and phrases in different contexts  - and later in writing</a:t>
            </a:r>
            <a:endParaRPr lang="en-GB" sz="2400" dirty="0">
              <a:latin typeface="Twinkl" pitchFamily="2" charset="77"/>
            </a:endParaRPr>
          </a:p>
          <a:p>
            <a:pPr marL="457200" indent="-457200">
              <a:buFont typeface="+mj-lt"/>
              <a:buAutoNum type="arabicPeriod"/>
            </a:pPr>
            <a:r>
              <a:rPr lang="en-US" sz="2400" dirty="0">
                <a:latin typeface="Twinkl" pitchFamily="2" charset="77"/>
              </a:rPr>
              <a:t>Learn new vocabulary and knowledge of the world</a:t>
            </a:r>
            <a:endParaRPr lang="en-GB" sz="2400" dirty="0">
              <a:latin typeface="Twinkl" pitchFamily="2" charset="77"/>
            </a:endParaRPr>
          </a:p>
          <a:p>
            <a:pPr marL="457200" indent="-457200">
              <a:buFont typeface="+mj-lt"/>
              <a:buAutoNum type="arabicPeriod"/>
            </a:pPr>
            <a:r>
              <a:rPr lang="en-US" sz="2400" dirty="0">
                <a:latin typeface="Twinkl" pitchFamily="2" charset="77"/>
              </a:rPr>
              <a:t>Think about characters’ feelings and use appropriate voices</a:t>
            </a:r>
            <a:endParaRPr lang="en-GB" sz="2400" dirty="0">
              <a:latin typeface="Twinkl" pitchFamily="2" charset="77"/>
            </a:endParaRPr>
          </a:p>
          <a:p>
            <a:pPr marL="457200" indent="-457200">
              <a:buFont typeface="+mj-lt"/>
              <a:buAutoNum type="arabicPeriod"/>
            </a:pPr>
            <a:r>
              <a:rPr lang="en-US" sz="2400" dirty="0">
                <a:latin typeface="Twinkl" pitchFamily="2" charset="77"/>
              </a:rPr>
              <a:t>Follow a plot with all its twists and turns</a:t>
            </a:r>
            <a:endParaRPr lang="en-GB" sz="2400" dirty="0">
              <a:latin typeface="Twinkl" pitchFamily="2" charset="77"/>
            </a:endParaRPr>
          </a:p>
          <a:p>
            <a:pPr marL="457200" indent="-457200">
              <a:buFont typeface="+mj-lt"/>
              <a:buAutoNum type="arabicPeriod"/>
            </a:pPr>
            <a:r>
              <a:rPr lang="en-US" sz="2400" dirty="0">
                <a:latin typeface="Twinkl" pitchFamily="2" charset="77"/>
              </a:rPr>
              <a:t>Understand suspense and predict what’s about to happen next</a:t>
            </a:r>
            <a:endParaRPr lang="en-GB" sz="2400" dirty="0">
              <a:latin typeface="Twinkl" pitchFamily="2" charset="77"/>
            </a:endParaRPr>
          </a:p>
          <a:p>
            <a:pPr marL="457200" indent="-457200">
              <a:buFont typeface="+mj-lt"/>
              <a:buAutoNum type="arabicPeriod"/>
            </a:pPr>
            <a:r>
              <a:rPr lang="en-US" sz="2400" dirty="0">
                <a:latin typeface="Twinkl" pitchFamily="2" charset="77"/>
              </a:rPr>
              <a:t>Link sentences and ideas from one passage to the next</a:t>
            </a:r>
            <a:endParaRPr lang="en-GB" sz="2400" dirty="0">
              <a:latin typeface="Twinkl" pitchFamily="2" charset="77"/>
            </a:endParaRPr>
          </a:p>
        </p:txBody>
      </p:sp>
      <p:pic>
        <p:nvPicPr>
          <p:cNvPr id="4" name="Picture 3">
            <a:extLst>
              <a:ext uri="{FF2B5EF4-FFF2-40B4-BE49-F238E27FC236}">
                <a16:creationId xmlns:a16="http://schemas.microsoft.com/office/drawing/2014/main" id="{FD5C3E20-233B-B47C-60C4-9F7630209491}"/>
              </a:ext>
            </a:extLst>
          </p:cNvPr>
          <p:cNvPicPr>
            <a:picLocks noChangeAspect="1"/>
          </p:cNvPicPr>
          <p:nvPr/>
        </p:nvPicPr>
        <p:blipFill>
          <a:blip r:embed="rId3"/>
          <a:stretch>
            <a:fillRect/>
          </a:stretch>
        </p:blipFill>
        <p:spPr>
          <a:xfrm>
            <a:off x="92363" y="5963990"/>
            <a:ext cx="812800" cy="812800"/>
          </a:xfrm>
          <a:prstGeom prst="rect">
            <a:avLst/>
          </a:prstGeom>
        </p:spPr>
      </p:pic>
    </p:spTree>
    <p:extLst>
      <p:ext uri="{BB962C8B-B14F-4D97-AF65-F5344CB8AC3E}">
        <p14:creationId xmlns:p14="http://schemas.microsoft.com/office/powerpoint/2010/main" val="793092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winkl" pitchFamily="2" charset="77"/>
              </a:rPr>
              <a:t>Top Tips - Storytime</a:t>
            </a:r>
          </a:p>
        </p:txBody>
      </p:sp>
      <p:sp>
        <p:nvSpPr>
          <p:cNvPr id="3" name="Content Placeholder 2"/>
          <p:cNvSpPr>
            <a:spLocks noGrp="1"/>
          </p:cNvSpPr>
          <p:nvPr>
            <p:ph idx="1"/>
          </p:nvPr>
        </p:nvSpPr>
        <p:spPr/>
        <p:txBody>
          <a:bodyPr/>
          <a:lstStyle/>
          <a:p>
            <a:pPr marL="514350" indent="-514350">
              <a:buAutoNum type="arabicPeriod"/>
            </a:pPr>
            <a:r>
              <a:rPr lang="en-US" sz="2800" dirty="0">
                <a:latin typeface="Twinkl" pitchFamily="2" charset="77"/>
              </a:rPr>
              <a:t>Make it a special occasion</a:t>
            </a:r>
          </a:p>
          <a:p>
            <a:pPr marL="514350" indent="-514350">
              <a:buAutoNum type="arabicPeriod"/>
            </a:pPr>
            <a:r>
              <a:rPr lang="en-US" sz="2800" dirty="0">
                <a:latin typeface="Twinkl" pitchFamily="2" charset="77"/>
              </a:rPr>
              <a:t>Make it a special quiet time</a:t>
            </a:r>
          </a:p>
          <a:p>
            <a:pPr marL="514350" indent="-514350">
              <a:buAutoNum type="arabicPeriod"/>
            </a:pPr>
            <a:r>
              <a:rPr lang="en-US" sz="2800" dirty="0">
                <a:latin typeface="Twinkl" pitchFamily="2" charset="77"/>
              </a:rPr>
              <a:t>Show curiosity </a:t>
            </a:r>
          </a:p>
          <a:p>
            <a:pPr marL="514350" indent="-514350">
              <a:buAutoNum type="arabicPeriod"/>
            </a:pPr>
            <a:r>
              <a:rPr lang="en-US" sz="2800" dirty="0">
                <a:latin typeface="Twinkl" pitchFamily="2" charset="77"/>
              </a:rPr>
              <a:t>Read story once without stopping</a:t>
            </a:r>
          </a:p>
          <a:p>
            <a:pPr marL="514350" indent="-514350">
              <a:buAutoNum type="arabicPeriod"/>
            </a:pPr>
            <a:r>
              <a:rPr lang="en-US" sz="2800" dirty="0">
                <a:latin typeface="Twinkl" pitchFamily="2" charset="77"/>
              </a:rPr>
              <a:t>Chat about the story</a:t>
            </a:r>
          </a:p>
          <a:p>
            <a:pPr marL="514350" indent="-514350">
              <a:buAutoNum type="arabicPeriod"/>
            </a:pPr>
            <a:r>
              <a:rPr lang="en-US" sz="2800" dirty="0">
                <a:latin typeface="Twinkl" pitchFamily="2" charset="77"/>
              </a:rPr>
              <a:t>Avoid testing with questions</a:t>
            </a:r>
          </a:p>
          <a:p>
            <a:pPr marL="514350" indent="-514350">
              <a:buAutoNum type="arabicPeriod"/>
            </a:pPr>
            <a:r>
              <a:rPr lang="en-US" sz="2800" dirty="0">
                <a:latin typeface="Twinkl" pitchFamily="2" charset="77"/>
              </a:rPr>
              <a:t>Link to other stories and experiences</a:t>
            </a:r>
          </a:p>
          <a:p>
            <a:pPr marL="514350" indent="-514350">
              <a:buAutoNum type="arabicPeriod"/>
            </a:pPr>
            <a:r>
              <a:rPr lang="en-US" sz="2800" dirty="0">
                <a:latin typeface="Twinkl" pitchFamily="2" charset="77"/>
              </a:rPr>
              <a:t>Read </a:t>
            </a:r>
            <a:r>
              <a:rPr lang="en-US" sz="2800" dirty="0" err="1">
                <a:latin typeface="Twinkl" pitchFamily="2" charset="77"/>
              </a:rPr>
              <a:t>favourites</a:t>
            </a:r>
            <a:r>
              <a:rPr lang="en-US" sz="2800" dirty="0">
                <a:latin typeface="Twinkl" pitchFamily="2" charset="77"/>
              </a:rPr>
              <a:t> over and over again</a:t>
            </a:r>
          </a:p>
          <a:p>
            <a:pPr marL="514350" indent="-514350">
              <a:buAutoNum type="arabicPeriod"/>
            </a:pPr>
            <a:r>
              <a:rPr lang="en-US" sz="2800" dirty="0">
                <a:latin typeface="Twinkl" pitchFamily="2" charset="77"/>
              </a:rPr>
              <a:t>Use different voices</a:t>
            </a:r>
          </a:p>
          <a:p>
            <a:pPr marL="514350" indent="-514350">
              <a:buAutoNum type="arabicPeriod"/>
            </a:pPr>
            <a:r>
              <a:rPr lang="en-GB" sz="2800" dirty="0">
                <a:latin typeface="Twinkl" pitchFamily="2" charset="77"/>
              </a:rPr>
              <a:t>Love </a:t>
            </a:r>
            <a:r>
              <a:rPr lang="en-US" sz="2800" dirty="0">
                <a:latin typeface="Twinkl" pitchFamily="2" charset="77"/>
              </a:rPr>
              <a:t>the book</a:t>
            </a:r>
          </a:p>
        </p:txBody>
      </p:sp>
      <p:pic>
        <p:nvPicPr>
          <p:cNvPr id="4" name="Picture 3">
            <a:extLst>
              <a:ext uri="{FF2B5EF4-FFF2-40B4-BE49-F238E27FC236}">
                <a16:creationId xmlns:a16="http://schemas.microsoft.com/office/drawing/2014/main" id="{B7D65E1A-CD27-CA32-8B92-A36254107178}"/>
              </a:ext>
            </a:extLst>
          </p:cNvPr>
          <p:cNvPicPr>
            <a:picLocks noChangeAspect="1"/>
          </p:cNvPicPr>
          <p:nvPr/>
        </p:nvPicPr>
        <p:blipFill>
          <a:blip r:embed="rId3"/>
          <a:stretch>
            <a:fillRect/>
          </a:stretch>
        </p:blipFill>
        <p:spPr>
          <a:xfrm>
            <a:off x="92363" y="5963990"/>
            <a:ext cx="812800" cy="812800"/>
          </a:xfrm>
          <a:prstGeom prst="rect">
            <a:avLst/>
          </a:prstGeom>
        </p:spPr>
      </p:pic>
    </p:spTree>
    <p:extLst>
      <p:ext uri="{BB962C8B-B14F-4D97-AF65-F5344CB8AC3E}">
        <p14:creationId xmlns:p14="http://schemas.microsoft.com/office/powerpoint/2010/main" val="1103002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winkl" pitchFamily="2" charset="77"/>
              </a:rPr>
              <a:t>Online resources available</a:t>
            </a:r>
          </a:p>
        </p:txBody>
      </p:sp>
      <p:sp>
        <p:nvSpPr>
          <p:cNvPr id="3" name="Content Placeholder 2"/>
          <p:cNvSpPr>
            <a:spLocks noGrp="1"/>
          </p:cNvSpPr>
          <p:nvPr>
            <p:ph idx="1"/>
          </p:nvPr>
        </p:nvSpPr>
        <p:spPr/>
        <p:txBody>
          <a:bodyPr/>
          <a:lstStyle/>
          <a:p>
            <a:r>
              <a:rPr lang="en-US" dirty="0">
                <a:latin typeface="Twinkl" pitchFamily="2" charset="77"/>
              </a:rPr>
              <a:t>Ruth Miskin Parents’ Page:</a:t>
            </a:r>
          </a:p>
          <a:p>
            <a:r>
              <a:rPr lang="en-US" dirty="0">
                <a:latin typeface="Twinkl" pitchFamily="2" charset="77"/>
                <a:hlinkClick r:id="rId3"/>
              </a:rPr>
              <a:t>http://www.ruthmiskin.com/en/parents/</a:t>
            </a:r>
            <a:endParaRPr lang="en-US" dirty="0">
              <a:latin typeface="Twinkl" pitchFamily="2" charset="77"/>
            </a:endParaRPr>
          </a:p>
          <a:p>
            <a:endParaRPr lang="en-US" dirty="0">
              <a:latin typeface="Twinkl" pitchFamily="2" charset="77"/>
            </a:endParaRPr>
          </a:p>
          <a:p>
            <a:r>
              <a:rPr lang="en-US" dirty="0">
                <a:latin typeface="Twinkl" pitchFamily="2" charset="77"/>
              </a:rPr>
              <a:t>Ruth Miskin Facebook:</a:t>
            </a:r>
          </a:p>
          <a:p>
            <a:r>
              <a:rPr lang="en-US" dirty="0">
                <a:latin typeface="Twinkl" pitchFamily="2" charset="77"/>
                <a:hlinkClick r:id="rId4"/>
              </a:rPr>
              <a:t>https://www.facebook.com/miskin.education</a:t>
            </a:r>
            <a:endParaRPr lang="en-US" dirty="0">
              <a:latin typeface="Twinkl" pitchFamily="2" charset="77"/>
            </a:endParaRPr>
          </a:p>
          <a:p>
            <a:endParaRPr lang="en-US" dirty="0">
              <a:latin typeface="Twinkl" pitchFamily="2" charset="77"/>
            </a:endParaRPr>
          </a:p>
          <a:p>
            <a:r>
              <a:rPr lang="en-US" dirty="0">
                <a:latin typeface="Twinkl" pitchFamily="2" charset="77"/>
              </a:rPr>
              <a:t>Free e-books for home reading:</a:t>
            </a:r>
          </a:p>
          <a:p>
            <a:r>
              <a:rPr lang="en-US" dirty="0">
                <a:latin typeface="Twinkl" pitchFamily="2" charset="77"/>
                <a:hlinkClick r:id="rId5"/>
              </a:rPr>
              <a:t>http://www.oxfordowl.co.uk/Reading/</a:t>
            </a:r>
            <a:endParaRPr lang="en-US" dirty="0">
              <a:latin typeface="Twinkl" pitchFamily="2" charset="77"/>
            </a:endParaRPr>
          </a:p>
          <a:p>
            <a:endParaRPr lang="en-US" dirty="0">
              <a:latin typeface="Twinkl" pitchFamily="2" charset="77"/>
            </a:endParaRPr>
          </a:p>
          <a:p>
            <a:endParaRPr lang="en-US" dirty="0">
              <a:latin typeface="Twinkl" pitchFamily="2" charset="77"/>
            </a:endParaRPr>
          </a:p>
        </p:txBody>
      </p:sp>
      <p:pic>
        <p:nvPicPr>
          <p:cNvPr id="4" name="Picture 3">
            <a:extLst>
              <a:ext uri="{FF2B5EF4-FFF2-40B4-BE49-F238E27FC236}">
                <a16:creationId xmlns:a16="http://schemas.microsoft.com/office/drawing/2014/main" id="{648C4572-6E64-EC65-C080-3FC8C2A27063}"/>
              </a:ext>
            </a:extLst>
          </p:cNvPr>
          <p:cNvPicPr>
            <a:picLocks noChangeAspect="1"/>
          </p:cNvPicPr>
          <p:nvPr/>
        </p:nvPicPr>
        <p:blipFill>
          <a:blip r:embed="rId6"/>
          <a:stretch>
            <a:fillRect/>
          </a:stretch>
        </p:blipFill>
        <p:spPr>
          <a:xfrm>
            <a:off x="92363" y="5963990"/>
            <a:ext cx="812800" cy="812800"/>
          </a:xfrm>
          <a:prstGeom prst="rect">
            <a:avLst/>
          </a:prstGeom>
        </p:spPr>
      </p:pic>
    </p:spTree>
    <p:extLst>
      <p:ext uri="{BB962C8B-B14F-4D97-AF65-F5344CB8AC3E}">
        <p14:creationId xmlns:p14="http://schemas.microsoft.com/office/powerpoint/2010/main" val="15700244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3AA51B80-C98F-864F-9740-E3F0E812B6B5}"/>
              </a:ext>
            </a:extLst>
          </p:cNvPr>
          <p:cNvSpPr>
            <a:spLocks noGrp="1"/>
          </p:cNvSpPr>
          <p:nvPr>
            <p:ph idx="1"/>
          </p:nvPr>
        </p:nvSpPr>
        <p:spPr>
          <a:xfrm>
            <a:off x="440059" y="1628800"/>
            <a:ext cx="8263881" cy="2447596"/>
          </a:xfrm>
        </p:spPr>
        <p:txBody>
          <a:bodyPr/>
          <a:lstStyle/>
          <a:p>
            <a:r>
              <a:rPr lang="en-US" sz="3600" dirty="0">
                <a:latin typeface="Twinkl" pitchFamily="2" charset="77"/>
              </a:rPr>
              <a:t>The more that you </a:t>
            </a:r>
            <a:r>
              <a:rPr lang="en-US" sz="3600" b="1" dirty="0">
                <a:solidFill>
                  <a:schemeClr val="accent3"/>
                </a:solidFill>
                <a:latin typeface="Twinkl" pitchFamily="2" charset="77"/>
              </a:rPr>
              <a:t>read</a:t>
            </a:r>
            <a:r>
              <a:rPr lang="en-US" sz="3600" dirty="0">
                <a:latin typeface="Twinkl" pitchFamily="2" charset="77"/>
              </a:rPr>
              <a:t>, the more things you will </a:t>
            </a:r>
            <a:r>
              <a:rPr lang="en-US" sz="3600" b="1" dirty="0">
                <a:solidFill>
                  <a:schemeClr val="accent3"/>
                </a:solidFill>
                <a:latin typeface="Twinkl" pitchFamily="2" charset="77"/>
              </a:rPr>
              <a:t>know</a:t>
            </a:r>
            <a:r>
              <a:rPr lang="en-US" sz="3600" dirty="0">
                <a:latin typeface="Twinkl" pitchFamily="2" charset="77"/>
              </a:rPr>
              <a:t>. The more that you </a:t>
            </a:r>
            <a:r>
              <a:rPr lang="en-US" sz="3600" b="1" dirty="0">
                <a:solidFill>
                  <a:schemeClr val="accent3"/>
                </a:solidFill>
                <a:latin typeface="Twinkl" pitchFamily="2" charset="77"/>
              </a:rPr>
              <a:t>learn</a:t>
            </a:r>
            <a:r>
              <a:rPr lang="en-US" sz="3600" dirty="0">
                <a:latin typeface="Twinkl" pitchFamily="2" charset="77"/>
              </a:rPr>
              <a:t>, the more </a:t>
            </a:r>
            <a:r>
              <a:rPr lang="en-US" sz="3600" b="1" dirty="0">
                <a:solidFill>
                  <a:schemeClr val="accent3"/>
                </a:solidFill>
                <a:latin typeface="Twinkl" pitchFamily="2" charset="77"/>
              </a:rPr>
              <a:t>places you’ll go</a:t>
            </a:r>
            <a:r>
              <a:rPr lang="en-US" sz="3600" dirty="0">
                <a:latin typeface="Twinkl" pitchFamily="2" charset="77"/>
              </a:rPr>
              <a:t>! </a:t>
            </a:r>
            <a:endParaRPr lang="en-US" sz="3600" dirty="0">
              <a:solidFill>
                <a:schemeClr val="accent3"/>
              </a:solidFill>
              <a:latin typeface="Twinkl" pitchFamily="2" charset="77"/>
            </a:endParaRPr>
          </a:p>
          <a:p>
            <a:endParaRPr lang="en-US" dirty="0">
              <a:latin typeface="Twinkl" pitchFamily="2" charset="77"/>
            </a:endParaRPr>
          </a:p>
        </p:txBody>
      </p:sp>
      <p:sp>
        <p:nvSpPr>
          <p:cNvPr id="5" name="Title 1">
            <a:extLst>
              <a:ext uri="{FF2B5EF4-FFF2-40B4-BE49-F238E27FC236}">
                <a16:creationId xmlns:a16="http://schemas.microsoft.com/office/drawing/2014/main" id="{463C3D3C-A11A-E14A-91E3-23F810041EF8}"/>
              </a:ext>
            </a:extLst>
          </p:cNvPr>
          <p:cNvSpPr txBox="1">
            <a:spLocks/>
          </p:cNvSpPr>
          <p:nvPr/>
        </p:nvSpPr>
        <p:spPr>
          <a:xfrm>
            <a:off x="6673611" y="3644348"/>
            <a:ext cx="8640951" cy="864096"/>
          </a:xfrm>
          <a:prstGeom prst="rect">
            <a:avLst/>
          </a:prstGeom>
        </p:spPr>
        <p:txBody>
          <a:bodyPr/>
          <a:lstStyle>
            <a:lvl1pPr algn="l" rtl="0" eaLnBrk="1" fontAlgn="base" hangingPunct="1">
              <a:lnSpc>
                <a:spcPct val="90000"/>
              </a:lnSpc>
              <a:spcBef>
                <a:spcPct val="0"/>
              </a:spcBef>
              <a:spcAft>
                <a:spcPct val="0"/>
              </a:spcAft>
              <a:defRPr sz="3000" b="1" kern="1200">
                <a:solidFill>
                  <a:srgbClr val="787878"/>
                </a:solidFill>
                <a:latin typeface="+mn-lt"/>
                <a:ea typeface="+mj-ea"/>
                <a:cs typeface="+mj-cs"/>
              </a:defRPr>
            </a:lvl1pPr>
            <a:lvl2pPr algn="l" rtl="0" eaLnBrk="1" fontAlgn="base" hangingPunct="1">
              <a:lnSpc>
                <a:spcPct val="90000"/>
              </a:lnSpc>
              <a:spcBef>
                <a:spcPct val="0"/>
              </a:spcBef>
              <a:spcAft>
                <a:spcPct val="0"/>
              </a:spcAft>
              <a:defRPr sz="3000" b="1">
                <a:solidFill>
                  <a:srgbClr val="787878"/>
                </a:solidFill>
                <a:latin typeface="Arial" pitchFamily="34" charset="0"/>
              </a:defRPr>
            </a:lvl2pPr>
            <a:lvl3pPr algn="l" rtl="0" eaLnBrk="1" fontAlgn="base" hangingPunct="1">
              <a:lnSpc>
                <a:spcPct val="90000"/>
              </a:lnSpc>
              <a:spcBef>
                <a:spcPct val="0"/>
              </a:spcBef>
              <a:spcAft>
                <a:spcPct val="0"/>
              </a:spcAft>
              <a:defRPr sz="3000" b="1">
                <a:solidFill>
                  <a:srgbClr val="787878"/>
                </a:solidFill>
                <a:latin typeface="Arial" pitchFamily="34" charset="0"/>
              </a:defRPr>
            </a:lvl3pPr>
            <a:lvl4pPr algn="l" rtl="0" eaLnBrk="1" fontAlgn="base" hangingPunct="1">
              <a:lnSpc>
                <a:spcPct val="90000"/>
              </a:lnSpc>
              <a:spcBef>
                <a:spcPct val="0"/>
              </a:spcBef>
              <a:spcAft>
                <a:spcPct val="0"/>
              </a:spcAft>
              <a:defRPr sz="3000" b="1">
                <a:solidFill>
                  <a:srgbClr val="787878"/>
                </a:solidFill>
                <a:latin typeface="Arial" pitchFamily="34" charset="0"/>
              </a:defRPr>
            </a:lvl4pPr>
            <a:lvl5pPr algn="l" rtl="0" eaLnBrk="1" fontAlgn="base" hangingPunct="1">
              <a:lnSpc>
                <a:spcPct val="90000"/>
              </a:lnSpc>
              <a:spcBef>
                <a:spcPct val="0"/>
              </a:spcBef>
              <a:spcAft>
                <a:spcPct val="0"/>
              </a:spcAft>
              <a:defRPr sz="3000" b="1">
                <a:solidFill>
                  <a:srgbClr val="787878"/>
                </a:solidFill>
                <a:latin typeface="Arial" pitchFamily="34" charset="0"/>
              </a:defRPr>
            </a:lvl5pPr>
            <a:lvl6pPr marL="457200" algn="l" rtl="0" eaLnBrk="1" fontAlgn="base" hangingPunct="1">
              <a:lnSpc>
                <a:spcPct val="90000"/>
              </a:lnSpc>
              <a:spcBef>
                <a:spcPct val="0"/>
              </a:spcBef>
              <a:spcAft>
                <a:spcPct val="0"/>
              </a:spcAft>
              <a:defRPr sz="3000" b="1">
                <a:solidFill>
                  <a:srgbClr val="787878"/>
                </a:solidFill>
                <a:latin typeface="Arial" pitchFamily="34" charset="0"/>
              </a:defRPr>
            </a:lvl6pPr>
            <a:lvl7pPr marL="914400" algn="l" rtl="0" eaLnBrk="1" fontAlgn="base" hangingPunct="1">
              <a:lnSpc>
                <a:spcPct val="90000"/>
              </a:lnSpc>
              <a:spcBef>
                <a:spcPct val="0"/>
              </a:spcBef>
              <a:spcAft>
                <a:spcPct val="0"/>
              </a:spcAft>
              <a:defRPr sz="3000" b="1">
                <a:solidFill>
                  <a:srgbClr val="787878"/>
                </a:solidFill>
                <a:latin typeface="Arial" pitchFamily="34" charset="0"/>
              </a:defRPr>
            </a:lvl7pPr>
            <a:lvl8pPr marL="1371600" algn="l" rtl="0" eaLnBrk="1" fontAlgn="base" hangingPunct="1">
              <a:lnSpc>
                <a:spcPct val="90000"/>
              </a:lnSpc>
              <a:spcBef>
                <a:spcPct val="0"/>
              </a:spcBef>
              <a:spcAft>
                <a:spcPct val="0"/>
              </a:spcAft>
              <a:defRPr sz="3000" b="1">
                <a:solidFill>
                  <a:srgbClr val="787878"/>
                </a:solidFill>
                <a:latin typeface="Arial" pitchFamily="34" charset="0"/>
              </a:defRPr>
            </a:lvl8pPr>
            <a:lvl9pPr marL="1828800" algn="l" rtl="0" eaLnBrk="1" fontAlgn="base" hangingPunct="1">
              <a:lnSpc>
                <a:spcPct val="90000"/>
              </a:lnSpc>
              <a:spcBef>
                <a:spcPct val="0"/>
              </a:spcBef>
              <a:spcAft>
                <a:spcPct val="0"/>
              </a:spcAft>
              <a:defRPr sz="3000" b="1">
                <a:solidFill>
                  <a:srgbClr val="787878"/>
                </a:solidFill>
                <a:latin typeface="Arial" pitchFamily="34" charset="0"/>
              </a:defRPr>
            </a:lvl9pPr>
          </a:lstStyle>
          <a:p>
            <a:pPr defTabSz="914400"/>
            <a:r>
              <a:rPr lang="en-US" sz="3400" dirty="0">
                <a:latin typeface="Twinkl" pitchFamily="2" charset="77"/>
              </a:rPr>
              <a:t>Dr. Seuss</a:t>
            </a:r>
          </a:p>
        </p:txBody>
      </p:sp>
      <p:pic>
        <p:nvPicPr>
          <p:cNvPr id="2" name="Picture 1">
            <a:extLst>
              <a:ext uri="{FF2B5EF4-FFF2-40B4-BE49-F238E27FC236}">
                <a16:creationId xmlns:a16="http://schemas.microsoft.com/office/drawing/2014/main" id="{11CAA8E5-DB1A-CB8F-172F-99B2530ABC54}"/>
              </a:ext>
            </a:extLst>
          </p:cNvPr>
          <p:cNvPicPr>
            <a:picLocks noChangeAspect="1"/>
          </p:cNvPicPr>
          <p:nvPr/>
        </p:nvPicPr>
        <p:blipFill>
          <a:blip r:embed="rId3"/>
          <a:stretch>
            <a:fillRect/>
          </a:stretch>
        </p:blipFill>
        <p:spPr>
          <a:xfrm>
            <a:off x="92363" y="5963990"/>
            <a:ext cx="812800" cy="812800"/>
          </a:xfrm>
          <a:prstGeom prst="rect">
            <a:avLst/>
          </a:prstGeom>
        </p:spPr>
      </p:pic>
    </p:spTree>
    <p:extLst>
      <p:ext uri="{BB962C8B-B14F-4D97-AF65-F5344CB8AC3E}">
        <p14:creationId xmlns:p14="http://schemas.microsoft.com/office/powerpoint/2010/main" val="40712842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winkl" pitchFamily="2" charset="77"/>
              </a:rPr>
              <a:t>Any </a:t>
            </a:r>
            <a:r>
              <a:rPr lang="en-US">
                <a:latin typeface="Twinkl" pitchFamily="2" charset="77"/>
              </a:rPr>
              <a:t>other questions?</a:t>
            </a:r>
            <a:endParaRPr lang="en-US" dirty="0">
              <a:latin typeface="Twinkl" pitchFamily="2" charset="77"/>
            </a:endParaRPr>
          </a:p>
        </p:txBody>
      </p:sp>
      <p:sp>
        <p:nvSpPr>
          <p:cNvPr id="6" name="Rectangle 5">
            <a:extLst>
              <a:ext uri="{FF2B5EF4-FFF2-40B4-BE49-F238E27FC236}">
                <a16:creationId xmlns:a16="http://schemas.microsoft.com/office/drawing/2014/main" id="{FEAA93A9-005C-EC4C-87E0-11AF3DA2EC4F}"/>
              </a:ext>
            </a:extLst>
          </p:cNvPr>
          <p:cNvSpPr/>
          <p:nvPr/>
        </p:nvSpPr>
        <p:spPr>
          <a:xfrm>
            <a:off x="2173829" y="2305615"/>
            <a:ext cx="4174541" cy="2246769"/>
          </a:xfrm>
          <a:prstGeom prst="rect">
            <a:avLst/>
          </a:prstGeom>
          <a:noFill/>
          <a:ln>
            <a:noFill/>
          </a:ln>
        </p:spPr>
        <p:txBody>
          <a:bodyPr wrap="none" lIns="91440" tIns="45720" rIns="91440" bIns="45720">
            <a:spAutoFit/>
          </a:bodyPr>
          <a:lstStyle/>
          <a:p>
            <a:pPr algn="ctr"/>
            <a:r>
              <a:rPr lang="en-US" sz="1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Q&amp;A</a:t>
            </a:r>
            <a:endParaRPr lang="en-US" sz="140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pic>
        <p:nvPicPr>
          <p:cNvPr id="3" name="Picture 2">
            <a:extLst>
              <a:ext uri="{FF2B5EF4-FFF2-40B4-BE49-F238E27FC236}">
                <a16:creationId xmlns:a16="http://schemas.microsoft.com/office/drawing/2014/main" id="{D98E379F-65BE-CDE9-C122-850C269941B4}"/>
              </a:ext>
            </a:extLst>
          </p:cNvPr>
          <p:cNvPicPr>
            <a:picLocks noChangeAspect="1"/>
          </p:cNvPicPr>
          <p:nvPr/>
        </p:nvPicPr>
        <p:blipFill>
          <a:blip r:embed="rId2"/>
          <a:stretch>
            <a:fillRect/>
          </a:stretch>
        </p:blipFill>
        <p:spPr>
          <a:xfrm>
            <a:off x="92363" y="5963990"/>
            <a:ext cx="812800" cy="812800"/>
          </a:xfrm>
          <a:prstGeom prst="rect">
            <a:avLst/>
          </a:prstGeom>
        </p:spPr>
      </p:pic>
    </p:spTree>
    <p:extLst>
      <p:ext uri="{BB962C8B-B14F-4D97-AF65-F5344CB8AC3E}">
        <p14:creationId xmlns:p14="http://schemas.microsoft.com/office/powerpoint/2010/main" val="1295433864"/>
      </p:ext>
    </p:extLst>
  </p:cSld>
  <p:clrMapOvr>
    <a:masterClrMapping/>
  </p:clrMapOvr>
</p:sld>
</file>

<file path=ppt/theme/theme1.xml><?xml version="1.0" encoding="utf-8"?>
<a:theme xmlns:a="http://schemas.openxmlformats.org/drawingml/2006/main" name="NEW Phonics Template">
  <a:themeElements>
    <a:clrScheme name="Custom 4">
      <a:dk1>
        <a:srgbClr val="2D2D2D"/>
      </a:dk1>
      <a:lt1>
        <a:sysClr val="window" lastClr="FFFFFF"/>
      </a:lt1>
      <a:dk2>
        <a:srgbClr val="5A5A5A"/>
      </a:dk2>
      <a:lt2>
        <a:srgbClr val="EEECE1"/>
      </a:lt2>
      <a:accent1>
        <a:srgbClr val="FFC000"/>
      </a:accent1>
      <a:accent2>
        <a:srgbClr val="FFD200"/>
      </a:accent2>
      <a:accent3>
        <a:srgbClr val="CF9C00"/>
      </a:accent3>
      <a:accent4>
        <a:srgbClr val="A0A0A0"/>
      </a:accent4>
      <a:accent5>
        <a:srgbClr val="787878"/>
      </a:accent5>
      <a:accent6>
        <a:srgbClr val="5A5A5A"/>
      </a:accent6>
      <a:hlink>
        <a:srgbClr val="CF9C00"/>
      </a:hlink>
      <a:folHlink>
        <a:srgbClr val="787878"/>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Presentation1.potx</Template>
  <TotalTime>1297</TotalTime>
  <Words>1659</Words>
  <Application>Microsoft Office PowerPoint</Application>
  <PresentationFormat>On-screen Show (4:3)</PresentationFormat>
  <Paragraphs>202</Paragraphs>
  <Slides>21</Slides>
  <Notes>18</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ＭＳ Ｐゴシック</vt:lpstr>
      <vt:lpstr>ＭＳ Ｐゴシック</vt:lpstr>
      <vt:lpstr>Arial</vt:lpstr>
      <vt:lpstr>Arial Unicode MS</vt:lpstr>
      <vt:lpstr>Calibri</vt:lpstr>
      <vt:lpstr>Garamond</vt:lpstr>
      <vt:lpstr>Times New Roman</vt:lpstr>
      <vt:lpstr>Twinkl</vt:lpstr>
      <vt:lpstr>Wingdings</vt:lpstr>
      <vt:lpstr>NEW Phonics Template</vt:lpstr>
      <vt:lpstr>PowerPoint Presentation</vt:lpstr>
      <vt:lpstr>PowerPoint Presentation</vt:lpstr>
      <vt:lpstr>Speed Sounds Set 1</vt:lpstr>
      <vt:lpstr>Name the pictures</vt:lpstr>
      <vt:lpstr>Teaching letter formation</vt:lpstr>
      <vt:lpstr>What can I do?</vt:lpstr>
      <vt:lpstr>Sounds + blending = reading </vt:lpstr>
      <vt:lpstr>Reading with Fred Talk</vt:lpstr>
      <vt:lpstr>Fred Talk routine</vt:lpstr>
      <vt:lpstr>Fred games and Fred talk throughout the day</vt:lpstr>
      <vt:lpstr>‘Three with me, four at home’</vt:lpstr>
      <vt:lpstr>‘Special Friends’, ‘Fred Talk’, read the word</vt:lpstr>
      <vt:lpstr>Red Words</vt:lpstr>
      <vt:lpstr>Book Bag Books</vt:lpstr>
      <vt:lpstr>What can you do?</vt:lpstr>
      <vt:lpstr>Repeated readings, ‘Again! Again!’</vt:lpstr>
      <vt:lpstr>10 things your child learns when you read aloud stories and poems every day</vt:lpstr>
      <vt:lpstr>Top Tips - Storytime</vt:lpstr>
      <vt:lpstr>Online resources available</vt:lpstr>
      <vt:lpstr>PowerPoint Presentation</vt:lpstr>
      <vt:lpstr>Any other questions?</vt:lpstr>
    </vt:vector>
  </TitlesOfParts>
  <Company>Ruth Miskin Literacy Limited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Victoria Steenson</dc:creator>
  <cp:lastModifiedBy>Mrs Slater</cp:lastModifiedBy>
  <cp:revision>163</cp:revision>
  <cp:lastPrinted>2024-10-02T09:23:59Z</cp:lastPrinted>
  <dcterms:created xsi:type="dcterms:W3CDTF">2015-11-23T14:36:59Z</dcterms:created>
  <dcterms:modified xsi:type="dcterms:W3CDTF">2024-10-08T11:33:25Z</dcterms:modified>
</cp:coreProperties>
</file>