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83" r:id="rId2"/>
    <p:sldId id="284" r:id="rId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5217" autoAdjust="0"/>
  </p:normalViewPr>
  <p:slideViewPr>
    <p:cSldViewPr snapToGrid="0">
      <p:cViewPr varScale="1">
        <p:scale>
          <a:sx n="65" d="100"/>
          <a:sy n="65" d="100"/>
        </p:scale>
        <p:origin x="1404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CF189-4D9C-4FF5-91CA-D7307B0A3CCA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B47E4-DA4C-460F-92B1-72C21F15D5F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B47E4-DA4C-460F-92B1-72C21F15D5FD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20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0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795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381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95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67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7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62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583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992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841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B59C0A-FE56-43C2-809A-564012139736}" type="datetimeFigureOut">
              <a:rPr lang="en-GB" smtClean="0"/>
              <a:pPr/>
              <a:t>13/09/2023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F15B7-1952-4C20-BBE9-6A3DC27382A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01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B232798-530D-48B5-B945-B93BA7F75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04" y="31246"/>
            <a:ext cx="7061267" cy="494272"/>
          </a:xfrm>
        </p:spPr>
        <p:txBody>
          <a:bodyPr>
            <a:normAutofit fontScale="90000"/>
          </a:bodyPr>
          <a:lstStyle/>
          <a:p>
            <a:br>
              <a:rPr lang="en-US" sz="31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br>
              <a:rPr lang="en-US" sz="31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2200" b="1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Nursery Autumn Topic Plan- Autumn celebrations </a:t>
            </a:r>
            <a:r>
              <a:rPr lang="en-US" sz="2200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br>
              <a:rPr lang="en-US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2FE72F-7EEA-4281-B4FD-893E47C6E848}"/>
              </a:ext>
            </a:extLst>
          </p:cNvPr>
          <p:cNvSpPr/>
          <p:nvPr/>
        </p:nvSpPr>
        <p:spPr>
          <a:xfrm>
            <a:off x="100496" y="536009"/>
            <a:ext cx="1375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342DFF8-CB00-41C1-B46E-3EA6AED83C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9851945"/>
              </p:ext>
            </p:extLst>
          </p:nvPr>
        </p:nvGraphicFramePr>
        <p:xfrm>
          <a:off x="127574" y="936119"/>
          <a:ext cx="4002992" cy="47635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6317">
                  <a:extLst>
                    <a:ext uri="{9D8B030D-6E8A-4147-A177-3AD203B41FA5}">
                      <a16:colId xmlns:a16="http://schemas.microsoft.com/office/drawing/2014/main" val="4163545573"/>
                    </a:ext>
                  </a:extLst>
                </a:gridCol>
                <a:gridCol w="2786675">
                  <a:extLst>
                    <a:ext uri="{9D8B030D-6E8A-4147-A177-3AD203B41FA5}">
                      <a16:colId xmlns:a16="http://schemas.microsoft.com/office/drawing/2014/main" val="4194120169"/>
                    </a:ext>
                  </a:extLst>
                </a:gridCol>
              </a:tblGrid>
              <a:tr h="679021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Seasons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year has 4 parts, spring, summer, autumn &amp; winter,  with different weather which affects living things.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105500"/>
                  </a:ext>
                </a:extLst>
              </a:tr>
              <a:tr h="679021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Farm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place where a farmer works to grow crops and livestock.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718028"/>
                  </a:ext>
                </a:extLst>
              </a:tr>
              <a:tr h="739230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Leaves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flat, green living part of a plant; some change colour and fall off in the autumn.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3814377"/>
                  </a:ext>
                </a:extLst>
              </a:tr>
              <a:tr h="7462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Acorn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&amp; Conker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These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are seeds that fall from an oak tree and a horse chestnut tree.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8885296"/>
                  </a:ext>
                </a:extLst>
              </a:tr>
              <a:tr h="8239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Evergreen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tree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Unlike a deciduous tree, t</a:t>
                      </a:r>
                      <a:r>
                        <a:rPr lang="en-GB" sz="1400" dirty="0">
                          <a:latin typeface="Comic Sans MS" panose="030F0702030302020204" pitchFamily="66" charset="0"/>
                        </a:rPr>
                        <a:t>his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has green leaves all year round, for example a holly tree.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54678"/>
                  </a:ext>
                </a:extLst>
              </a:tr>
              <a:tr h="6790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Comic Sans MS" panose="030F0702030302020204" pitchFamily="66" charset="0"/>
                        </a:rPr>
                        <a:t>Hibernation</a:t>
                      </a:r>
                    </a:p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Comic Sans MS" panose="030F0702030302020204" pitchFamily="66" charset="0"/>
                        </a:rPr>
                        <a:t>Some</a:t>
                      </a:r>
                      <a:r>
                        <a:rPr lang="en-GB" sz="1400" baseline="0" dirty="0">
                          <a:latin typeface="Comic Sans MS" panose="030F0702030302020204" pitchFamily="66" charset="0"/>
                        </a:rPr>
                        <a:t> creatures get ready in  the autumn to sleep, or hibernate, all winter.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24566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D14C7764-8EE9-4E91-AB7A-84427F64D164}"/>
              </a:ext>
            </a:extLst>
          </p:cNvPr>
          <p:cNvSpPr txBox="1"/>
          <p:nvPr/>
        </p:nvSpPr>
        <p:spPr>
          <a:xfrm>
            <a:off x="1001486" y="5985164"/>
            <a:ext cx="2365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omic Sans MS" panose="030F0702030302020204" pitchFamily="66" charset="0"/>
              </a:rPr>
              <a:t>Go on leaf walk-what different shapes and sizes can you see?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763CEB-317F-4625-B60C-9E4232A5ECC0}"/>
              </a:ext>
            </a:extLst>
          </p:cNvPr>
          <p:cNvSpPr txBox="1"/>
          <p:nvPr/>
        </p:nvSpPr>
        <p:spPr>
          <a:xfrm>
            <a:off x="5018684" y="1757779"/>
            <a:ext cx="1242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E84C9835-F59E-4084-8D2E-F410EEAA25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0087663"/>
              </p:ext>
            </p:extLst>
          </p:nvPr>
        </p:nvGraphicFramePr>
        <p:xfrm>
          <a:off x="4177073" y="544484"/>
          <a:ext cx="3543870" cy="2545080"/>
        </p:xfrm>
        <a:graphic>
          <a:graphicData uri="http://schemas.openxmlformats.org/drawingml/2006/table">
            <a:tbl>
              <a:tblPr/>
              <a:tblGrid>
                <a:gridCol w="3543870">
                  <a:extLst>
                    <a:ext uri="{9D8B030D-6E8A-4147-A177-3AD203B41FA5}">
                      <a16:colId xmlns:a16="http://schemas.microsoft.com/office/drawing/2014/main" val="3770545200"/>
                    </a:ext>
                  </a:extLst>
                </a:gridCol>
              </a:tblGrid>
              <a:tr h="2507674">
                <a:tc>
                  <a:txBody>
                    <a:bodyPr/>
                    <a:lstStyle/>
                    <a:p>
                      <a:r>
                        <a:rPr lang="en-GB" dirty="0"/>
                        <a:t>Literacy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Listen to &amp; join in with stories with a repeated refrain e.g.  The little Red Hen, </a:t>
                      </a:r>
                      <a:endParaRPr lang="en-GB" sz="1100" baseline="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Model the correct way to hold a book and turn the pages.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Provide “reading” opportunities by displaying non-fiction books and stories around the classroom e.g. “Farmer Duck” by a model farmyard.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Encourage children to look for their name  when self-registering or hanging up their jumper.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Provide exciting mark-making opportunities e.g.  Water and paintbrushes or a tray of flour.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Encourage mark-making for a purpose such as writing a shopping list in the home-corner.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219891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97FEE742-448D-45D7-9B24-22A6C962E1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7938015"/>
              </p:ext>
            </p:extLst>
          </p:nvPr>
        </p:nvGraphicFramePr>
        <p:xfrm>
          <a:off x="7739743" y="3477491"/>
          <a:ext cx="1948543" cy="3215640"/>
        </p:xfrm>
        <a:graphic>
          <a:graphicData uri="http://schemas.openxmlformats.org/drawingml/2006/table">
            <a:tbl>
              <a:tblPr/>
              <a:tblGrid>
                <a:gridCol w="1948543">
                  <a:extLst>
                    <a:ext uri="{9D8B030D-6E8A-4147-A177-3AD203B41FA5}">
                      <a16:colId xmlns:a16="http://schemas.microsoft.com/office/drawing/2014/main" val="2865135400"/>
                    </a:ext>
                  </a:extLst>
                </a:gridCol>
              </a:tblGrid>
              <a:tr h="3162795">
                <a:tc>
                  <a:txBody>
                    <a:bodyPr/>
                    <a:lstStyle/>
                    <a:p>
                      <a:r>
                        <a:rPr lang="en-GB" dirty="0" err="1"/>
                        <a:t>UoW</a:t>
                      </a:r>
                      <a:endParaRPr lang="en-GB" dirty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Talk</a:t>
                      </a:r>
                      <a:r>
                        <a:rPr lang="en-GB" sz="1100" baseline="0" dirty="0"/>
                        <a:t> about their  family &amp; key events e.g. </a:t>
                      </a:r>
                      <a:r>
                        <a:rPr lang="en-GB" sz="1100" baseline="0"/>
                        <a:t>birthdays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Invite parents to talk about St Nicholas day or Diwali, and to decorate hands with mendhi.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Look for signs of autumn in the school grounds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Make a “bonfire”  or a bug hotel in forest school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Observe the changes in weather and the clothes we wear.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Look after plants and plant bulbs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Visit the post-office and post a letter to Santa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083034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F5D73BA8-89C2-4E73-93B8-B0D39F7A3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6699792"/>
              </p:ext>
            </p:extLst>
          </p:nvPr>
        </p:nvGraphicFramePr>
        <p:xfrm>
          <a:off x="4180115" y="4322619"/>
          <a:ext cx="3526972" cy="2327563"/>
        </p:xfrm>
        <a:graphic>
          <a:graphicData uri="http://schemas.openxmlformats.org/drawingml/2006/table">
            <a:tbl>
              <a:tblPr/>
              <a:tblGrid>
                <a:gridCol w="3526972">
                  <a:extLst>
                    <a:ext uri="{9D8B030D-6E8A-4147-A177-3AD203B41FA5}">
                      <a16:colId xmlns:a16="http://schemas.microsoft.com/office/drawing/2014/main" val="3087900711"/>
                    </a:ext>
                  </a:extLst>
                </a:gridCol>
              </a:tblGrid>
              <a:tr h="2327563">
                <a:tc>
                  <a:txBody>
                    <a:bodyPr/>
                    <a:lstStyle/>
                    <a:p>
                      <a:r>
                        <a:rPr lang="en-GB" dirty="0"/>
                        <a:t>Mathematics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Through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and and water play, develop the language of quantity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(full, empty) and size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e.g. filling containers, making different sized sand castles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Encourage rote counting, singing number rhymes e.g. “5 little leaves”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Show interest in shapes by sustained construction e.g. Building a tower or a farm using bricks or duplo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 the visual timetable to allow anticipation of snack time or home time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 of sand-timers to help children take turns e.g.”In a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minute you can play with the car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”</a:t>
                      </a:r>
                      <a:endParaRPr lang="en-GB" sz="1100" baseline="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5500054"/>
                  </a:ext>
                </a:extLst>
              </a:tr>
            </a:tbl>
          </a:graphicData>
        </a:graphic>
      </p:graphicFrame>
      <p:pic>
        <p:nvPicPr>
          <p:cNvPr id="1028" name="Picture 4" descr="C:\Users\Eve\Desktop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443" y="5771613"/>
            <a:ext cx="771573" cy="708924"/>
          </a:xfrm>
          <a:prstGeom prst="rect">
            <a:avLst/>
          </a:prstGeom>
          <a:noFill/>
        </p:spPr>
      </p:pic>
      <p:pic>
        <p:nvPicPr>
          <p:cNvPr id="2" name="Picture 2" descr="https://www.amazon.co.uk/images/I/61rcDTGeoLL._SY403_BO1,204,203,200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2741" y="0"/>
            <a:ext cx="1967004" cy="1593273"/>
          </a:xfrm>
          <a:prstGeom prst="rect">
            <a:avLst/>
          </a:prstGeom>
          <a:noFill/>
        </p:spPr>
      </p:pic>
      <p:pic>
        <p:nvPicPr>
          <p:cNvPr id="2053" name="Picture 5" descr="Acorns Conkers and Antifreeze toxic to cats and dogs"/>
          <p:cNvPicPr>
            <a:picLocks noChangeAspect="1" noChangeArrowheads="1"/>
          </p:cNvPicPr>
          <p:nvPr/>
        </p:nvPicPr>
        <p:blipFill>
          <a:blip r:embed="rId5" cstate="print"/>
          <a:srcRect t="49163"/>
          <a:stretch>
            <a:fillRect/>
          </a:stretch>
        </p:blipFill>
        <p:spPr bwMode="auto">
          <a:xfrm>
            <a:off x="4821382" y="3159356"/>
            <a:ext cx="2105892" cy="1066280"/>
          </a:xfrm>
          <a:prstGeom prst="rect">
            <a:avLst/>
          </a:prstGeom>
          <a:noFill/>
        </p:spPr>
      </p:pic>
      <p:sp>
        <p:nvSpPr>
          <p:cNvPr id="2055" name="AutoShape 7" descr="Holly Leaf B ~ 3D Model ~ Download #91431000 | Pond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58" name="AutoShape 10" descr="file:///C:/Users/RPRINT-2/Desktop/holly-leaf-b-3d-091431000_iconl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60" name="AutoShape 12" descr="Holly Leaf C ~ 3D Model ~ Download #91533380 | Pond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61" name="Picture 13" descr="C:\Users\RPRINT-2\Desktop\signature01.jpg04353709-3319-4010-b472-79e6b64c4074Large.jpg"/>
          <p:cNvPicPr>
            <a:picLocks noChangeAspect="1" noChangeArrowheads="1"/>
          </p:cNvPicPr>
          <p:nvPr/>
        </p:nvPicPr>
        <p:blipFill>
          <a:blip r:embed="rId6" cstate="print"/>
          <a:srcRect l="8979" r="11021" b="9808"/>
          <a:stretch>
            <a:fillRect/>
          </a:stretch>
        </p:blipFill>
        <p:spPr bwMode="auto">
          <a:xfrm rot="10800000">
            <a:off x="3075708" y="5726767"/>
            <a:ext cx="1003397" cy="1131233"/>
          </a:xfrm>
          <a:prstGeom prst="rect">
            <a:avLst/>
          </a:prstGeom>
          <a:noFill/>
        </p:spPr>
      </p:pic>
      <p:pic>
        <p:nvPicPr>
          <p:cNvPr id="2063" name="Picture 15" descr="https://encrypted-tbn0.gstatic.com/images?q=tbn:ANd9GcRoMk-Nr67LQ3aNUIn5c2Ql3xLNRhIor0nnEFKvRp8GHuag4SQuRD4uIj2ciQ&amp;usqp=CA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16527" y="1705118"/>
            <a:ext cx="1402444" cy="16476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053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4ADFD42-9314-445A-ABA4-6606E19EEA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654" y="0"/>
            <a:ext cx="7231118" cy="665019"/>
          </a:xfrm>
        </p:spPr>
        <p:txBody>
          <a:bodyPr>
            <a:normAutofit/>
          </a:bodyPr>
          <a:lstStyle/>
          <a:p>
            <a:r>
              <a:rPr lang="en-US" sz="2200" b="1" dirty="0"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Nursery Autumn Topic Plan- Autumn celebrations </a:t>
            </a:r>
            <a:endParaRPr lang="en-GB" sz="2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E8ACA71-22DA-4540-A845-9EFB8489BFC5}"/>
              </a:ext>
            </a:extLst>
          </p:cNvPr>
          <p:cNvSpPr/>
          <p:nvPr/>
        </p:nvSpPr>
        <p:spPr>
          <a:xfrm>
            <a:off x="182789" y="1643743"/>
            <a:ext cx="13756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Key Terms</a:t>
            </a:r>
            <a:endParaRPr lang="en-US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8F4C4CE-B792-410F-BD99-1445BD353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131464"/>
              </p:ext>
            </p:extLst>
          </p:nvPr>
        </p:nvGraphicFramePr>
        <p:xfrm>
          <a:off x="172139" y="2013860"/>
          <a:ext cx="4802235" cy="25858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72840">
                  <a:extLst>
                    <a:ext uri="{9D8B030D-6E8A-4147-A177-3AD203B41FA5}">
                      <a16:colId xmlns:a16="http://schemas.microsoft.com/office/drawing/2014/main" val="4163545573"/>
                    </a:ext>
                  </a:extLst>
                </a:gridCol>
                <a:gridCol w="3429395">
                  <a:extLst>
                    <a:ext uri="{9D8B030D-6E8A-4147-A177-3AD203B41FA5}">
                      <a16:colId xmlns:a16="http://schemas.microsoft.com/office/drawing/2014/main" val="4194120169"/>
                    </a:ext>
                  </a:extLst>
                </a:gridCol>
              </a:tblGrid>
              <a:tr h="51717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Celebration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When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people do something enjoyable and different because it is a special day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4105500"/>
                  </a:ext>
                </a:extLst>
              </a:tr>
              <a:tr h="5171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Harvest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festival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A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celebration of the food that has grown and been harvested/ gathered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0718028"/>
                  </a:ext>
                </a:extLst>
              </a:tr>
              <a:tr h="5171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Diwali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The Indian festival of light, celebrating the triumph of good over evil.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757300"/>
                  </a:ext>
                </a:extLst>
              </a:tr>
              <a:tr h="51717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Advent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Christian time of getting ready  for the birth of Jesus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8885296"/>
                  </a:ext>
                </a:extLst>
              </a:tr>
              <a:tr h="5171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Comic Sans MS" panose="030F0702030302020204" pitchFamily="66" charset="0"/>
                        </a:rPr>
                        <a:t>Christmas</a:t>
                      </a:r>
                    </a:p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celebration  of Jesus’ birthday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924566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 flipH="1">
            <a:off x="1099457" y="4696691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What special days do you celebrate with your Family?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9C5558-9E34-4AC2-AB85-BCD89D4D90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971373"/>
              </p:ext>
            </p:extLst>
          </p:nvPr>
        </p:nvGraphicFramePr>
        <p:xfrm>
          <a:off x="5113683" y="2189017"/>
          <a:ext cx="2179547" cy="1874520"/>
        </p:xfrm>
        <a:graphic>
          <a:graphicData uri="http://schemas.openxmlformats.org/drawingml/2006/table">
            <a:tbl>
              <a:tblPr/>
              <a:tblGrid>
                <a:gridCol w="2179547">
                  <a:extLst>
                    <a:ext uri="{9D8B030D-6E8A-4147-A177-3AD203B41FA5}">
                      <a16:colId xmlns:a16="http://schemas.microsoft.com/office/drawing/2014/main" val="543805891"/>
                    </a:ext>
                  </a:extLst>
                </a:gridCol>
              </a:tblGrid>
              <a:tr h="1773382">
                <a:tc>
                  <a:txBody>
                    <a:bodyPr/>
                    <a:lstStyle/>
                    <a:p>
                      <a:r>
                        <a:rPr lang="en-GB" dirty="0"/>
                        <a:t>C&amp;L</a:t>
                      </a:r>
                      <a:r>
                        <a:rPr lang="en-GB" sz="1100" baseline="0" dirty="0"/>
                        <a:t> 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Re-tell stories through small world play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Follow</a:t>
                      </a:r>
                      <a:r>
                        <a:rPr lang="en-GB" sz="1100" baseline="0" dirty="0"/>
                        <a:t> simple instructions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Learn new vocabulary such as leaf, stem, vein.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Answer</a:t>
                      </a:r>
                      <a:r>
                        <a:rPr lang="en-GB" sz="1100" baseline="0" dirty="0"/>
                        <a:t> simple questions</a:t>
                      </a:r>
                      <a:r>
                        <a:rPr lang="en-GB" sz="1100" dirty="0"/>
                        <a:t> Talk</a:t>
                      </a:r>
                      <a:r>
                        <a:rPr lang="en-GB" sz="1100" baseline="0" dirty="0"/>
                        <a:t> about what they are doing and ask questions e.g. What’s this? Where is that?</a:t>
                      </a:r>
                      <a:endParaRPr lang="en-GB" sz="1100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109477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5F16942-2AA3-47AD-83B6-E717E5B7B9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1498479"/>
              </p:ext>
            </p:extLst>
          </p:nvPr>
        </p:nvGraphicFramePr>
        <p:xfrm>
          <a:off x="7440824" y="536561"/>
          <a:ext cx="2213816" cy="3162602"/>
        </p:xfrm>
        <a:graphic>
          <a:graphicData uri="http://schemas.openxmlformats.org/drawingml/2006/table">
            <a:tbl>
              <a:tblPr/>
              <a:tblGrid>
                <a:gridCol w="2213816">
                  <a:extLst>
                    <a:ext uri="{9D8B030D-6E8A-4147-A177-3AD203B41FA5}">
                      <a16:colId xmlns:a16="http://schemas.microsoft.com/office/drawing/2014/main" val="688228751"/>
                    </a:ext>
                  </a:extLst>
                </a:gridCol>
              </a:tblGrid>
              <a:tr h="3162602">
                <a:tc>
                  <a:txBody>
                    <a:bodyPr/>
                    <a:lstStyle/>
                    <a:p>
                      <a:r>
                        <a:rPr lang="en-GB" dirty="0"/>
                        <a:t>P.D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Encourage large motor skill development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when running &amp; balancing or using a large paintbrush &amp; water outside.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Encourage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fine motor skill</a:t>
                      </a:r>
                      <a:r>
                        <a:rPr lang="en-GB" sz="1100" baseline="0" dirty="0"/>
                        <a:t> development e.g. when picking up small objects such as threading beads or completing a puzzle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Develop</a:t>
                      </a:r>
                      <a:r>
                        <a:rPr lang="en-GB" sz="1100" baseline="0" dirty="0"/>
                        <a:t>  mark-making skills by providing varied opportunities such as mark-making in flour or gloop</a:t>
                      </a:r>
                      <a:endParaRPr lang="en-GB" sz="110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Talk</a:t>
                      </a:r>
                      <a:r>
                        <a:rPr lang="en-GB" sz="1100" baseline="0" dirty="0"/>
                        <a:t> about good hygiene ; teach them to wash hands after using the toilet and before eating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636222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1259A3E-FFE9-4D8B-9DB5-118EF7C89A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9847721"/>
              </p:ext>
            </p:extLst>
          </p:nvPr>
        </p:nvGraphicFramePr>
        <p:xfrm>
          <a:off x="7466611" y="3992880"/>
          <a:ext cx="2188028" cy="2574175"/>
        </p:xfrm>
        <a:graphic>
          <a:graphicData uri="http://schemas.openxmlformats.org/drawingml/2006/table">
            <a:tbl>
              <a:tblPr/>
              <a:tblGrid>
                <a:gridCol w="2188028">
                  <a:extLst>
                    <a:ext uri="{9D8B030D-6E8A-4147-A177-3AD203B41FA5}">
                      <a16:colId xmlns:a16="http://schemas.microsoft.com/office/drawing/2014/main" val="629738383"/>
                    </a:ext>
                  </a:extLst>
                </a:gridCol>
              </a:tblGrid>
              <a:tr h="2574175">
                <a:tc>
                  <a:txBody>
                    <a:bodyPr/>
                    <a:lstStyle/>
                    <a:p>
                      <a:r>
                        <a:rPr lang="en-GB" dirty="0"/>
                        <a:t>EA&amp;D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Listen to nursery rhymes and sometimes join in with actions and/ or words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Draw lines and circles when mark-making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Squash</a:t>
                      </a:r>
                      <a:r>
                        <a:rPr lang="en-GB" sz="1100" baseline="0" dirty="0"/>
                        <a:t> and squeeze play dough; some times use tools to shape 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Enjoy taking on familiar roles in the home-corner such as being a mum or dad cooking tea or looking after the baby.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8691681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B0D96749-B282-447B-96D1-9A9023092E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781956"/>
              </p:ext>
            </p:extLst>
          </p:nvPr>
        </p:nvGraphicFramePr>
        <p:xfrm>
          <a:off x="5148829" y="4350329"/>
          <a:ext cx="2161694" cy="2272145"/>
        </p:xfrm>
        <a:graphic>
          <a:graphicData uri="http://schemas.openxmlformats.org/drawingml/2006/table">
            <a:tbl>
              <a:tblPr/>
              <a:tblGrid>
                <a:gridCol w="2161694">
                  <a:extLst>
                    <a:ext uri="{9D8B030D-6E8A-4147-A177-3AD203B41FA5}">
                      <a16:colId xmlns:a16="http://schemas.microsoft.com/office/drawing/2014/main" val="602242990"/>
                    </a:ext>
                  </a:extLst>
                </a:gridCol>
              </a:tblGrid>
              <a:tr h="2272145">
                <a:tc>
                  <a:txBody>
                    <a:bodyPr/>
                    <a:lstStyle/>
                    <a:p>
                      <a:r>
                        <a:rPr lang="en-GB" dirty="0"/>
                        <a:t>PSED</a:t>
                      </a:r>
                      <a:endParaRPr lang="en-GB" sz="11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Learn to follow the nursery routines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talk about and model how to ask to play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or to take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turns</a:t>
                      </a:r>
                      <a:endParaRPr lang="en-GB" sz="1100" baseline="0" dirty="0"/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Talk about and model rules to keep us safe and happy e.g. Having kind hands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and saying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kind words</a:t>
                      </a:r>
                      <a:endParaRPr lang="en-GB" sz="1100" dirty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/>
                        <a:t>Develop attention skills by listening to a story or singing nursery rhymes in a group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205354"/>
                  </a:ext>
                </a:extLst>
              </a:tr>
            </a:tbl>
          </a:graphicData>
        </a:graphic>
      </p:graphicFrame>
      <p:pic>
        <p:nvPicPr>
          <p:cNvPr id="16" name="Picture 4" descr="C:\Users\Eve\Desktop\imag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088" y="4781205"/>
            <a:ext cx="922153" cy="847277"/>
          </a:xfrm>
          <a:prstGeom prst="rect">
            <a:avLst/>
          </a:prstGeom>
          <a:noFill/>
        </p:spPr>
      </p:pic>
      <p:pic>
        <p:nvPicPr>
          <p:cNvPr id="2" name="Picture 2" descr="Rama and Sita: The Story of Diwali: Amazon.co.uk: Doyle, Malachy, Corr,  Christopher: 9781472954695: Books"/>
          <p:cNvPicPr>
            <a:picLocks noChangeAspect="1" noChangeArrowheads="1"/>
          </p:cNvPicPr>
          <p:nvPr/>
        </p:nvPicPr>
        <p:blipFill>
          <a:blip r:embed="rId3" cstate="print"/>
          <a:srcRect b="11629"/>
          <a:stretch>
            <a:fillRect/>
          </a:stretch>
        </p:blipFill>
        <p:spPr bwMode="auto">
          <a:xfrm>
            <a:off x="5278580" y="488850"/>
            <a:ext cx="1537997" cy="1520059"/>
          </a:xfrm>
          <a:prstGeom prst="rect">
            <a:avLst/>
          </a:prstGeom>
          <a:noFill/>
        </p:spPr>
      </p:pic>
      <p:pic>
        <p:nvPicPr>
          <p:cNvPr id="18" name="Picture 17" descr="Image result for stick man story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1027" y="570519"/>
            <a:ext cx="1121810" cy="1311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Add colour with our Cute Sprinkles Party Cake | Gurgaon Bakers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25091" y="4910281"/>
            <a:ext cx="1620694" cy="1620694"/>
          </a:xfrm>
          <a:prstGeom prst="rect">
            <a:avLst/>
          </a:prstGeom>
          <a:noFill/>
        </p:spPr>
      </p:pic>
      <p:pic>
        <p:nvPicPr>
          <p:cNvPr id="7" name="Picture 6" descr="A Visit from St Nicholas – The Bear &amp; The Fo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60920" y="5331546"/>
            <a:ext cx="1790700" cy="1333501"/>
          </a:xfrm>
          <a:prstGeom prst="rect">
            <a:avLst/>
          </a:prstGeom>
          <a:noFill/>
        </p:spPr>
      </p:pic>
      <p:pic>
        <p:nvPicPr>
          <p:cNvPr id="20" name="Picture 3" descr="C:\Users\RPRINT-2\Desktop\978072149739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73224" y="540327"/>
            <a:ext cx="1240296" cy="1313873"/>
          </a:xfrm>
          <a:prstGeom prst="rect">
            <a:avLst/>
          </a:prstGeom>
          <a:noFill/>
        </p:spPr>
      </p:pic>
      <p:pic>
        <p:nvPicPr>
          <p:cNvPr id="1032" name="Picture 8" descr="Advent Wreath Reflections + Free Books! | The Reflectionary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581892"/>
            <a:ext cx="1588653" cy="11083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2827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6543</TotalTime>
  <Words>744</Words>
  <Application>Microsoft Office PowerPoint</Application>
  <PresentationFormat>A4 Paper (210x297 mm)</PresentationFormat>
  <Paragraphs>70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  Nursery Autumn Topic Plan- Autumn celebrations   </vt:lpstr>
      <vt:lpstr>Nursery Autumn Topic Plan- Autumn celebrations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Moira</dc:creator>
  <cp:lastModifiedBy>M Armstrong ANT</cp:lastModifiedBy>
  <cp:revision>197</cp:revision>
  <dcterms:created xsi:type="dcterms:W3CDTF">2019-05-12T14:14:33Z</dcterms:created>
  <dcterms:modified xsi:type="dcterms:W3CDTF">2023-09-13T21:12:56Z</dcterms:modified>
</cp:coreProperties>
</file>