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80" r:id="rId24"/>
  </p:sldIdLst>
  <p:sldSz cx="18288000" cy="10287000"/>
  <p:notesSz cx="6858000" cy="9144000"/>
  <p:embeddedFontLst>
    <p:embeddedFont>
      <p:font typeface="AC Fat Bamboo" panose="020B0604020202020204" charset="0"/>
      <p:regular r:id="rId25"/>
      <p:bold r:id="rId26"/>
    </p:embeddedFont>
    <p:embeddedFont>
      <p:font typeface="Bellaboo" panose="020B0604020202020204" charset="0"/>
      <p:regular r:id="rId27"/>
    </p:embeddedFont>
    <p:embeddedFont>
      <p:font typeface="Childos Arabic SemiBold" panose="020B0604020202020204" charset="-78"/>
      <p:regular r:id="rId28"/>
      <p:bold r:id="rId29"/>
    </p:embeddedFont>
    <p:embeddedFont>
      <p:font typeface="Pangolin" panose="020B0604020202020204" charset="0"/>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94582" autoAdjust="0"/>
  </p:normalViewPr>
  <p:slideViewPr>
    <p:cSldViewPr>
      <p:cViewPr varScale="1">
        <p:scale>
          <a:sx n="31" d="100"/>
          <a:sy n="31" d="100"/>
        </p:scale>
        <p:origin x="1042"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6.png"/><Relationship Id="rId3" Type="http://schemas.openxmlformats.org/officeDocument/2006/relationships/image" Target="../media/image3.svg"/><Relationship Id="rId7" Type="http://schemas.openxmlformats.org/officeDocument/2006/relationships/image" Target="../media/image11.svg"/><Relationship Id="rId12" Type="http://schemas.openxmlformats.org/officeDocument/2006/relationships/image" Target="../media/image16.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svg"/><Relationship Id="rId10" Type="http://schemas.openxmlformats.org/officeDocument/2006/relationships/image" Target="../media/image14.sv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7.sv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23.png"/><Relationship Id="rId3" Type="http://schemas.openxmlformats.org/officeDocument/2006/relationships/image" Target="../media/image3.svg"/><Relationship Id="rId7" Type="http://schemas.openxmlformats.org/officeDocument/2006/relationships/image" Target="../media/image20.svg"/><Relationship Id="rId12"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1.jpeg"/><Relationship Id="rId5" Type="http://schemas.openxmlformats.org/officeDocument/2006/relationships/image" Target="../media/image18.svg"/><Relationship Id="rId10" Type="http://schemas.openxmlformats.org/officeDocument/2006/relationships/image" Target="../media/image7.svg"/><Relationship Id="rId4" Type="http://schemas.openxmlformats.org/officeDocument/2006/relationships/image" Target="../media/image17.png"/><Relationship Id="rId9" Type="http://schemas.openxmlformats.org/officeDocument/2006/relationships/image" Target="../media/image6.png"/><Relationship Id="rId14" Type="http://schemas.openxmlformats.org/officeDocument/2006/relationships/image" Target="../media/image24.jpe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3.svg"/><Relationship Id="rId7" Type="http://schemas.openxmlformats.org/officeDocument/2006/relationships/image" Target="../media/image10.png"/><Relationship Id="rId12"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6.svg"/><Relationship Id="rId11" Type="http://schemas.openxmlformats.org/officeDocument/2006/relationships/image" Target="../media/image7.svg"/><Relationship Id="rId5" Type="http://schemas.openxmlformats.org/officeDocument/2006/relationships/image" Target="../media/image25.png"/><Relationship Id="rId10" Type="http://schemas.openxmlformats.org/officeDocument/2006/relationships/image" Target="../media/image6.png"/><Relationship Id="rId4" Type="http://schemas.openxmlformats.org/officeDocument/2006/relationships/image" Target="../media/image12.jpeg"/><Relationship Id="rId9" Type="http://schemas.openxmlformats.org/officeDocument/2006/relationships/image" Target="../media/image27.pn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3.svg"/><Relationship Id="rId7" Type="http://schemas.openxmlformats.org/officeDocument/2006/relationships/image" Target="../media/image32.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jpeg"/><Relationship Id="rId5" Type="http://schemas.openxmlformats.org/officeDocument/2006/relationships/image" Target="../media/image30.svg"/><Relationship Id="rId10" Type="http://schemas.openxmlformats.org/officeDocument/2006/relationships/image" Target="../media/image7.svg"/><Relationship Id="rId4" Type="http://schemas.openxmlformats.org/officeDocument/2006/relationships/image" Target="../media/image29.pn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svg"/><Relationship Id="rId7" Type="http://schemas.openxmlformats.org/officeDocument/2006/relationships/image" Target="../media/image37.png"/><Relationship Id="rId12"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6.jpeg"/><Relationship Id="rId11" Type="http://schemas.openxmlformats.org/officeDocument/2006/relationships/image" Target="../media/image6.png"/><Relationship Id="rId5" Type="http://schemas.openxmlformats.org/officeDocument/2006/relationships/image" Target="../media/image35.svg"/><Relationship Id="rId10" Type="http://schemas.openxmlformats.org/officeDocument/2006/relationships/image" Target="../media/image12.jpeg"/><Relationship Id="rId4" Type="http://schemas.openxmlformats.org/officeDocument/2006/relationships/image" Target="../media/image34.png"/><Relationship Id="rId9" Type="http://schemas.openxmlformats.org/officeDocument/2006/relationships/image" Target="../media/image39.svg"/></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svg"/><Relationship Id="rId7"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6.svg"/><Relationship Id="rId11" Type="http://schemas.openxmlformats.org/officeDocument/2006/relationships/image" Target="../media/image7.svg"/><Relationship Id="rId5" Type="http://schemas.openxmlformats.org/officeDocument/2006/relationships/image" Target="../media/image25.png"/><Relationship Id="rId10" Type="http://schemas.openxmlformats.org/officeDocument/2006/relationships/image" Target="../media/image6.png"/><Relationship Id="rId4" Type="http://schemas.openxmlformats.org/officeDocument/2006/relationships/image" Target="../media/image12.jpeg"/><Relationship Id="rId9" Type="http://schemas.openxmlformats.org/officeDocument/2006/relationships/image" Target="../media/image11.sv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6.png"/><Relationship Id="rId3" Type="http://schemas.openxmlformats.org/officeDocument/2006/relationships/image" Target="../media/image3.svg"/><Relationship Id="rId7" Type="http://schemas.openxmlformats.org/officeDocument/2006/relationships/image" Target="../media/image9.svg"/><Relationship Id="rId12" Type="http://schemas.openxmlformats.org/officeDocument/2006/relationships/image" Target="../media/image16.svg"/><Relationship Id="rId2" Type="http://schemas.openxmlformats.org/officeDocument/2006/relationships/image" Target="../media/image2.png"/><Relationship Id="rId16"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5.png"/><Relationship Id="rId5" Type="http://schemas.openxmlformats.org/officeDocument/2006/relationships/image" Target="../media/image14.svg"/><Relationship Id="rId15" Type="http://schemas.openxmlformats.org/officeDocument/2006/relationships/image" Target="../media/image41.jpeg"/><Relationship Id="rId10" Type="http://schemas.openxmlformats.org/officeDocument/2006/relationships/image" Target="../media/image12.jpeg"/><Relationship Id="rId4" Type="http://schemas.openxmlformats.org/officeDocument/2006/relationships/image" Target="../media/image13.png"/><Relationship Id="rId9" Type="http://schemas.openxmlformats.org/officeDocument/2006/relationships/image" Target="../media/image11.svg"/><Relationship Id="rId14"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3.svg"/><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7.svg"/><Relationship Id="rId4" Type="http://schemas.openxmlformats.org/officeDocument/2006/relationships/image" Target="../media/image12.jpe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3.svg"/><Relationship Id="rId7"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43.jpeg"/><Relationship Id="rId5" Type="http://schemas.openxmlformats.org/officeDocument/2006/relationships/image" Target="../media/image6.png"/><Relationship Id="rId10" Type="http://schemas.openxmlformats.org/officeDocument/2006/relationships/image" Target="../media/image30.svg"/><Relationship Id="rId4" Type="http://schemas.openxmlformats.org/officeDocument/2006/relationships/image" Target="../media/image12.jpeg"/><Relationship Id="rId9" Type="http://schemas.openxmlformats.org/officeDocument/2006/relationships/image" Target="../media/image29.pn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3.sv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jpeg"/><Relationship Id="rId11" Type="http://schemas.openxmlformats.org/officeDocument/2006/relationships/image" Target="../media/image32.svg"/><Relationship Id="rId5" Type="http://schemas.openxmlformats.org/officeDocument/2006/relationships/image" Target="../media/image30.svg"/><Relationship Id="rId10" Type="http://schemas.openxmlformats.org/officeDocument/2006/relationships/image" Target="../media/image31.png"/><Relationship Id="rId4" Type="http://schemas.openxmlformats.org/officeDocument/2006/relationships/image" Target="../media/image29.png"/><Relationship Id="rId9" Type="http://schemas.openxmlformats.org/officeDocument/2006/relationships/image" Target="../media/image44.jpeg"/></Relationships>
</file>

<file path=ppt/slides/_rels/slide12.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47.jpeg"/><Relationship Id="rId3" Type="http://schemas.openxmlformats.org/officeDocument/2006/relationships/image" Target="../media/image3.svg"/><Relationship Id="rId7" Type="http://schemas.openxmlformats.org/officeDocument/2006/relationships/image" Target="../media/image31.png"/><Relationship Id="rId12"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5.jpeg"/><Relationship Id="rId11" Type="http://schemas.openxmlformats.org/officeDocument/2006/relationships/image" Target="../media/image30.svg"/><Relationship Id="rId5" Type="http://schemas.openxmlformats.org/officeDocument/2006/relationships/image" Target="../media/image7.svg"/><Relationship Id="rId15" Type="http://schemas.openxmlformats.org/officeDocument/2006/relationships/image" Target="../media/image16.svg"/><Relationship Id="rId10" Type="http://schemas.openxmlformats.org/officeDocument/2006/relationships/image" Target="../media/image29.png"/><Relationship Id="rId4" Type="http://schemas.openxmlformats.org/officeDocument/2006/relationships/image" Target="../media/image6.png"/><Relationship Id="rId9" Type="http://schemas.openxmlformats.org/officeDocument/2006/relationships/image" Target="../media/image46.jpeg"/><Relationship Id="rId14"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svg"/><Relationship Id="rId7" Type="http://schemas.openxmlformats.org/officeDocument/2006/relationships/image" Target="../media/image48.jpeg"/><Relationship Id="rId12" Type="http://schemas.openxmlformats.org/officeDocument/2006/relationships/image" Target="../media/image30.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29.png"/><Relationship Id="rId5" Type="http://schemas.openxmlformats.org/officeDocument/2006/relationships/image" Target="../media/image6.png"/><Relationship Id="rId10" Type="http://schemas.openxmlformats.org/officeDocument/2006/relationships/image" Target="../media/image49.png"/><Relationship Id="rId4" Type="http://schemas.openxmlformats.org/officeDocument/2006/relationships/image" Target="../media/image12.jpeg"/><Relationship Id="rId9" Type="http://schemas.openxmlformats.org/officeDocument/2006/relationships/image" Target="../media/image32.svg"/></Relationships>
</file>

<file path=ppt/slides/_rels/slide14.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50.png"/><Relationship Id="rId3" Type="http://schemas.openxmlformats.org/officeDocument/2006/relationships/image" Target="../media/image3.svg"/><Relationship Id="rId7" Type="http://schemas.openxmlformats.org/officeDocument/2006/relationships/image" Target="../media/image31.png"/><Relationship Id="rId12" Type="http://schemas.openxmlformats.org/officeDocument/2006/relationships/image" Target="../media/image16.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5.png"/><Relationship Id="rId5" Type="http://schemas.openxmlformats.org/officeDocument/2006/relationships/image" Target="../media/image6.png"/><Relationship Id="rId10" Type="http://schemas.openxmlformats.org/officeDocument/2006/relationships/image" Target="../media/image30.svg"/><Relationship Id="rId4" Type="http://schemas.openxmlformats.org/officeDocument/2006/relationships/image" Target="../media/image12.jpe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51.jpeg"/><Relationship Id="rId3" Type="http://schemas.openxmlformats.org/officeDocument/2006/relationships/image" Target="../media/image3.svg"/><Relationship Id="rId7" Type="http://schemas.openxmlformats.org/officeDocument/2006/relationships/image" Target="../media/image31.png"/><Relationship Id="rId12" Type="http://schemas.openxmlformats.org/officeDocument/2006/relationships/image" Target="../media/image16.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5.png"/><Relationship Id="rId5" Type="http://schemas.openxmlformats.org/officeDocument/2006/relationships/image" Target="../media/image6.png"/><Relationship Id="rId10" Type="http://schemas.openxmlformats.org/officeDocument/2006/relationships/image" Target="../media/image30.svg"/><Relationship Id="rId4" Type="http://schemas.openxmlformats.org/officeDocument/2006/relationships/image" Target="../media/image12.jpeg"/><Relationship Id="rId9"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16.svg"/><Relationship Id="rId3" Type="http://schemas.openxmlformats.org/officeDocument/2006/relationships/image" Target="../media/image3.svg"/><Relationship Id="rId7" Type="http://schemas.openxmlformats.org/officeDocument/2006/relationships/image" Target="../media/image29.png"/><Relationship Id="rId12"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32.svg"/><Relationship Id="rId5" Type="http://schemas.openxmlformats.org/officeDocument/2006/relationships/image" Target="../media/image6.png"/><Relationship Id="rId10" Type="http://schemas.openxmlformats.org/officeDocument/2006/relationships/image" Target="../media/image31.png"/><Relationship Id="rId4" Type="http://schemas.openxmlformats.org/officeDocument/2006/relationships/image" Target="../media/image12.jpeg"/><Relationship Id="rId9" Type="http://schemas.openxmlformats.org/officeDocument/2006/relationships/image" Target="../media/image52.jpeg"/><Relationship Id="rId14" Type="http://schemas.openxmlformats.org/officeDocument/2006/relationships/image" Target="../media/image53.jpeg"/></Relationships>
</file>

<file path=ppt/slides/_rels/slide17.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16.svg"/><Relationship Id="rId3" Type="http://schemas.openxmlformats.org/officeDocument/2006/relationships/image" Target="../media/image3.svg"/><Relationship Id="rId7" Type="http://schemas.openxmlformats.org/officeDocument/2006/relationships/image" Target="../media/image29.png"/><Relationship Id="rId12"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54.jpeg"/><Relationship Id="rId5" Type="http://schemas.openxmlformats.org/officeDocument/2006/relationships/image" Target="../media/image6.png"/><Relationship Id="rId10" Type="http://schemas.openxmlformats.org/officeDocument/2006/relationships/image" Target="../media/image32.svg"/><Relationship Id="rId4" Type="http://schemas.openxmlformats.org/officeDocument/2006/relationships/image" Target="../media/image12.jpeg"/><Relationship Id="rId9" Type="http://schemas.openxmlformats.org/officeDocument/2006/relationships/image" Target="../media/image31.png"/><Relationship Id="rId14" Type="http://schemas.openxmlformats.org/officeDocument/2006/relationships/image" Target="../media/image55.jpeg"/></Relationships>
</file>

<file path=ppt/slides/_rels/slide1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3.svg"/><Relationship Id="rId7" Type="http://schemas.openxmlformats.org/officeDocument/2006/relationships/image" Target="../media/image30.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32.svg"/><Relationship Id="rId10" Type="http://schemas.openxmlformats.org/officeDocument/2006/relationships/image" Target="../media/image7.svg"/><Relationship Id="rId4" Type="http://schemas.openxmlformats.org/officeDocument/2006/relationships/image" Target="../media/image31.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png"/><Relationship Id="rId7" Type="http://schemas.openxmlformats.org/officeDocument/2006/relationships/image" Target="../media/image31.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30.svg"/><Relationship Id="rId11" Type="http://schemas.openxmlformats.org/officeDocument/2006/relationships/image" Target="../media/image56.jpeg"/><Relationship Id="rId5" Type="http://schemas.openxmlformats.org/officeDocument/2006/relationships/image" Target="../media/image29.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57.png"/><Relationship Id="rId3" Type="http://schemas.openxmlformats.org/officeDocument/2006/relationships/image" Target="../media/image3.svg"/><Relationship Id="rId7" Type="http://schemas.openxmlformats.org/officeDocument/2006/relationships/image" Target="../media/image31.png"/><Relationship Id="rId12" Type="http://schemas.openxmlformats.org/officeDocument/2006/relationships/image" Target="../media/image16.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5.png"/><Relationship Id="rId5" Type="http://schemas.openxmlformats.org/officeDocument/2006/relationships/image" Target="../media/image6.png"/><Relationship Id="rId10" Type="http://schemas.openxmlformats.org/officeDocument/2006/relationships/image" Target="../media/image30.svg"/><Relationship Id="rId4" Type="http://schemas.openxmlformats.org/officeDocument/2006/relationships/image" Target="../media/image12.jpeg"/><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58.png"/><Relationship Id="rId3" Type="http://schemas.openxmlformats.org/officeDocument/2006/relationships/image" Target="../media/image3.svg"/><Relationship Id="rId7" Type="http://schemas.openxmlformats.org/officeDocument/2006/relationships/image" Target="../media/image31.png"/><Relationship Id="rId12" Type="http://schemas.openxmlformats.org/officeDocument/2006/relationships/image" Target="../media/image16.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5.png"/><Relationship Id="rId5" Type="http://schemas.openxmlformats.org/officeDocument/2006/relationships/image" Target="../media/image6.png"/><Relationship Id="rId10" Type="http://schemas.openxmlformats.org/officeDocument/2006/relationships/image" Target="../media/image30.svg"/><Relationship Id="rId4" Type="http://schemas.openxmlformats.org/officeDocument/2006/relationships/image" Target="../media/image12.jpeg"/><Relationship Id="rId9"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3.svg"/><Relationship Id="rId7" Type="http://schemas.openxmlformats.org/officeDocument/2006/relationships/image" Target="../media/image39.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5.svg"/><Relationship Id="rId10" Type="http://schemas.openxmlformats.org/officeDocument/2006/relationships/image" Target="../media/image7.svg"/><Relationship Id="rId4" Type="http://schemas.openxmlformats.org/officeDocument/2006/relationships/image" Target="../media/image34.png"/><Relationship Id="rId9"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3.svg"/><Relationship Id="rId7"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59.png"/><Relationship Id="rId5" Type="http://schemas.openxmlformats.org/officeDocument/2006/relationships/image" Target="../media/image6.png"/><Relationship Id="rId10" Type="http://schemas.openxmlformats.org/officeDocument/2006/relationships/image" Target="../media/image30.svg"/><Relationship Id="rId4" Type="http://schemas.openxmlformats.org/officeDocument/2006/relationships/image" Target="../media/image12.jpeg"/><Relationship Id="rId9"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135684" y="1041858"/>
            <a:ext cx="2016631" cy="2087143"/>
          </a:xfrm>
          <a:custGeom>
            <a:avLst/>
            <a:gdLst/>
            <a:ahLst/>
            <a:cxnLst/>
            <a:rect l="l" t="t" r="r" b="b"/>
            <a:pathLst>
              <a:path w="2016631" h="2087143">
                <a:moveTo>
                  <a:pt x="0" y="0"/>
                </a:moveTo>
                <a:lnTo>
                  <a:pt x="2016632" y="0"/>
                </a:lnTo>
                <a:lnTo>
                  <a:pt x="2016632" y="2087143"/>
                </a:lnTo>
                <a:lnTo>
                  <a:pt x="0" y="2087143"/>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27805" y="-652232"/>
            <a:ext cx="20743610" cy="11980086"/>
            <a:chOff x="0" y="0"/>
            <a:chExt cx="27658147" cy="15973448"/>
          </a:xfrm>
        </p:grpSpPr>
        <p:sp>
          <p:nvSpPr>
            <p:cNvPr id="4" name="Freeform 4"/>
            <p:cNvSpPr/>
            <p:nvPr/>
          </p:nvSpPr>
          <p:spPr>
            <a:xfrm rot="5400000">
              <a:off x="18615233" y="8448407"/>
              <a:ext cx="13222916" cy="1827167"/>
            </a:xfrm>
            <a:custGeom>
              <a:avLst/>
              <a:gdLst/>
              <a:ahLst/>
              <a:cxnLst/>
              <a:rect l="l" t="t" r="r" b="b"/>
              <a:pathLst>
                <a:path w="13222916" h="1827167">
                  <a:moveTo>
                    <a:pt x="0" y="0"/>
                  </a:moveTo>
                  <a:lnTo>
                    <a:pt x="13222915" y="0"/>
                  </a:lnTo>
                  <a:lnTo>
                    <a:pt x="13222915" y="1827166"/>
                  </a:lnTo>
                  <a:lnTo>
                    <a:pt x="0" y="182716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rot="-10800000">
              <a:off x="14435232" y="12985476"/>
              <a:ext cx="13222916" cy="1827167"/>
            </a:xfrm>
            <a:custGeom>
              <a:avLst/>
              <a:gdLst/>
              <a:ahLst/>
              <a:cxnLst/>
              <a:rect l="l" t="t" r="r" b="b"/>
              <a:pathLst>
                <a:path w="13222916" h="1827167">
                  <a:moveTo>
                    <a:pt x="0" y="0"/>
                  </a:moveTo>
                  <a:lnTo>
                    <a:pt x="13222915" y="0"/>
                  </a:lnTo>
                  <a:lnTo>
                    <a:pt x="13222915" y="1827167"/>
                  </a:lnTo>
                  <a:lnTo>
                    <a:pt x="0" y="182716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rot="-5400000">
              <a:off x="-4249990" y="5793279"/>
              <a:ext cx="13444318" cy="1857760"/>
            </a:xfrm>
            <a:custGeom>
              <a:avLst/>
              <a:gdLst/>
              <a:ahLst/>
              <a:cxnLst/>
              <a:rect l="l" t="t" r="r" b="b"/>
              <a:pathLst>
                <a:path w="13444318" h="1857760">
                  <a:moveTo>
                    <a:pt x="0" y="0"/>
                  </a:moveTo>
                  <a:lnTo>
                    <a:pt x="13444317" y="0"/>
                  </a:lnTo>
                  <a:lnTo>
                    <a:pt x="13444317" y="1857760"/>
                  </a:lnTo>
                  <a:lnTo>
                    <a:pt x="0" y="1857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p:cNvSpPr/>
            <p:nvPr/>
          </p:nvSpPr>
          <p:spPr>
            <a:xfrm>
              <a:off x="0" y="1180241"/>
              <a:ext cx="13444318" cy="1857760"/>
            </a:xfrm>
            <a:custGeom>
              <a:avLst/>
              <a:gdLst/>
              <a:ahLst/>
              <a:cxnLst/>
              <a:rect l="l" t="t" r="r" b="b"/>
              <a:pathLst>
                <a:path w="13444318" h="1857760">
                  <a:moveTo>
                    <a:pt x="0" y="0"/>
                  </a:moveTo>
                  <a:lnTo>
                    <a:pt x="13444318" y="0"/>
                  </a:lnTo>
                  <a:lnTo>
                    <a:pt x="13444318" y="1857760"/>
                  </a:lnTo>
                  <a:lnTo>
                    <a:pt x="0" y="18577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Freeform 8"/>
            <p:cNvSpPr/>
            <p:nvPr/>
          </p:nvSpPr>
          <p:spPr>
            <a:xfrm>
              <a:off x="18680824" y="613757"/>
              <a:ext cx="8294766" cy="1857760"/>
            </a:xfrm>
            <a:custGeom>
              <a:avLst/>
              <a:gdLst/>
              <a:ahLst/>
              <a:cxnLst/>
              <a:rect l="l" t="t" r="r" b="b"/>
              <a:pathLst>
                <a:path w="8294766" h="1857760">
                  <a:moveTo>
                    <a:pt x="0" y="0"/>
                  </a:moveTo>
                  <a:lnTo>
                    <a:pt x="8294766" y="0"/>
                  </a:lnTo>
                  <a:lnTo>
                    <a:pt x="8294766" y="1857761"/>
                  </a:lnTo>
                  <a:lnTo>
                    <a:pt x="0" y="1857761"/>
                  </a:lnTo>
                  <a:lnTo>
                    <a:pt x="0" y="0"/>
                  </a:lnTo>
                  <a:close/>
                </a:path>
              </a:pathLst>
            </a:custGeom>
            <a:blipFill>
              <a:blip r:embed="rId3">
                <a:extLst>
                  <a:ext uri="{96DAC541-7B7A-43D3-8B79-37D633B846F1}">
                    <asvg:svgBlip xmlns:asvg="http://schemas.microsoft.com/office/drawing/2016/SVG/main" r:embed="rId4"/>
                  </a:ext>
                </a:extLst>
              </a:blip>
              <a:stretch>
                <a:fillRect l="-62081"/>
              </a:stretch>
            </a:blipFill>
          </p:spPr>
          <p:txBody>
            <a:bodyPr/>
            <a:lstStyle/>
            <a:p>
              <a:endParaRPr lang="en-GB"/>
            </a:p>
          </p:txBody>
        </p:sp>
        <p:sp>
          <p:nvSpPr>
            <p:cNvPr id="9" name="Freeform 9"/>
            <p:cNvSpPr/>
            <p:nvPr/>
          </p:nvSpPr>
          <p:spPr>
            <a:xfrm rot="-10800000">
              <a:off x="7400281" y="12970180"/>
              <a:ext cx="8294766" cy="1857760"/>
            </a:xfrm>
            <a:custGeom>
              <a:avLst/>
              <a:gdLst/>
              <a:ahLst/>
              <a:cxnLst/>
              <a:rect l="l" t="t" r="r" b="b"/>
              <a:pathLst>
                <a:path w="8294766" h="1857760">
                  <a:moveTo>
                    <a:pt x="0" y="0"/>
                  </a:moveTo>
                  <a:lnTo>
                    <a:pt x="8294766" y="0"/>
                  </a:lnTo>
                  <a:lnTo>
                    <a:pt x="8294766" y="1857760"/>
                  </a:lnTo>
                  <a:lnTo>
                    <a:pt x="0" y="1857760"/>
                  </a:lnTo>
                  <a:lnTo>
                    <a:pt x="0" y="0"/>
                  </a:lnTo>
                  <a:close/>
                </a:path>
              </a:pathLst>
            </a:custGeom>
            <a:blipFill>
              <a:blip r:embed="rId3">
                <a:extLst>
                  <a:ext uri="{96DAC541-7B7A-43D3-8B79-37D633B846F1}">
                    <asvg:svgBlip xmlns:asvg="http://schemas.microsoft.com/office/drawing/2016/SVG/main" r:embed="rId4"/>
                  </a:ext>
                </a:extLst>
              </a:blip>
              <a:stretch>
                <a:fillRect l="-62081"/>
              </a:stretch>
            </a:blipFill>
          </p:spPr>
          <p:txBody>
            <a:bodyPr/>
            <a:lstStyle/>
            <a:p>
              <a:endParaRPr lang="en-GB"/>
            </a:p>
          </p:txBody>
        </p:sp>
        <p:sp>
          <p:nvSpPr>
            <p:cNvPr id="10" name="Freeform 10"/>
            <p:cNvSpPr/>
            <p:nvPr/>
          </p:nvSpPr>
          <p:spPr>
            <a:xfrm rot="-10800000">
              <a:off x="2700621" y="14115688"/>
              <a:ext cx="8294766" cy="1857760"/>
            </a:xfrm>
            <a:custGeom>
              <a:avLst/>
              <a:gdLst/>
              <a:ahLst/>
              <a:cxnLst/>
              <a:rect l="l" t="t" r="r" b="b"/>
              <a:pathLst>
                <a:path w="8294766" h="1857760">
                  <a:moveTo>
                    <a:pt x="0" y="0"/>
                  </a:moveTo>
                  <a:lnTo>
                    <a:pt x="8294766" y="0"/>
                  </a:lnTo>
                  <a:lnTo>
                    <a:pt x="8294766" y="1857760"/>
                  </a:lnTo>
                  <a:lnTo>
                    <a:pt x="0" y="1857760"/>
                  </a:lnTo>
                  <a:lnTo>
                    <a:pt x="0" y="0"/>
                  </a:lnTo>
                  <a:close/>
                </a:path>
              </a:pathLst>
            </a:custGeom>
            <a:blipFill>
              <a:blip r:embed="rId3">
                <a:extLst>
                  <a:ext uri="{96DAC541-7B7A-43D3-8B79-37D633B846F1}">
                    <asvg:svgBlip xmlns:asvg="http://schemas.microsoft.com/office/drawing/2016/SVG/main" r:embed="rId4"/>
                  </a:ext>
                </a:extLst>
              </a:blip>
              <a:stretch>
                <a:fillRect l="-62081"/>
              </a:stretch>
            </a:blipFill>
          </p:spPr>
          <p:txBody>
            <a:bodyPr/>
            <a:lstStyle/>
            <a:p>
              <a:endParaRPr lang="en-GB"/>
            </a:p>
          </p:txBody>
        </p:sp>
        <p:sp>
          <p:nvSpPr>
            <p:cNvPr id="11" name="Freeform 11"/>
            <p:cNvSpPr/>
            <p:nvPr/>
          </p:nvSpPr>
          <p:spPr>
            <a:xfrm>
              <a:off x="15720447" y="38100"/>
              <a:ext cx="8294766" cy="1857760"/>
            </a:xfrm>
            <a:custGeom>
              <a:avLst/>
              <a:gdLst/>
              <a:ahLst/>
              <a:cxnLst/>
              <a:rect l="l" t="t" r="r" b="b"/>
              <a:pathLst>
                <a:path w="8294766" h="1857760">
                  <a:moveTo>
                    <a:pt x="0" y="0"/>
                  </a:moveTo>
                  <a:lnTo>
                    <a:pt x="8294765" y="0"/>
                  </a:lnTo>
                  <a:lnTo>
                    <a:pt x="8294765" y="1857760"/>
                  </a:lnTo>
                  <a:lnTo>
                    <a:pt x="0" y="1857760"/>
                  </a:lnTo>
                  <a:lnTo>
                    <a:pt x="0" y="0"/>
                  </a:lnTo>
                  <a:close/>
                </a:path>
              </a:pathLst>
            </a:custGeom>
            <a:blipFill>
              <a:blip r:embed="rId3">
                <a:extLst>
                  <a:ext uri="{96DAC541-7B7A-43D3-8B79-37D633B846F1}">
                    <asvg:svgBlip xmlns:asvg="http://schemas.microsoft.com/office/drawing/2016/SVG/main" r:embed="rId4"/>
                  </a:ext>
                </a:extLst>
              </a:blip>
              <a:stretch>
                <a:fillRect l="-62081"/>
              </a:stretch>
            </a:blipFill>
          </p:spPr>
          <p:txBody>
            <a:bodyPr/>
            <a:lstStyle/>
            <a:p>
              <a:endParaRPr lang="en-GB"/>
            </a:p>
          </p:txBody>
        </p:sp>
      </p:grpSp>
      <p:sp>
        <p:nvSpPr>
          <p:cNvPr id="12" name="Freeform 12"/>
          <p:cNvSpPr/>
          <p:nvPr/>
        </p:nvSpPr>
        <p:spPr>
          <a:xfrm>
            <a:off x="14919516" y="7226597"/>
            <a:ext cx="1606431" cy="1889119"/>
          </a:xfrm>
          <a:custGeom>
            <a:avLst/>
            <a:gdLst/>
            <a:ahLst/>
            <a:cxnLst/>
            <a:rect l="l" t="t" r="r" b="b"/>
            <a:pathLst>
              <a:path w="1606431" h="1889119">
                <a:moveTo>
                  <a:pt x="0" y="0"/>
                </a:moveTo>
                <a:lnTo>
                  <a:pt x="1606431" y="0"/>
                </a:lnTo>
                <a:lnTo>
                  <a:pt x="1606431" y="1889119"/>
                </a:lnTo>
                <a:lnTo>
                  <a:pt x="0" y="188911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TextBox 13"/>
          <p:cNvSpPr txBox="1"/>
          <p:nvPr/>
        </p:nvSpPr>
        <p:spPr>
          <a:xfrm>
            <a:off x="514350" y="2774580"/>
            <a:ext cx="17259300" cy="4626736"/>
          </a:xfrm>
          <a:prstGeom prst="rect">
            <a:avLst/>
          </a:prstGeom>
        </p:spPr>
        <p:txBody>
          <a:bodyPr lIns="0" tIns="0" rIns="0" bIns="0" rtlCol="0" anchor="t">
            <a:spAutoFit/>
          </a:bodyPr>
          <a:lstStyle/>
          <a:p>
            <a:pPr algn="ctr">
              <a:lnSpc>
                <a:spcPts val="17013"/>
              </a:lnSpc>
            </a:pPr>
            <a:r>
              <a:rPr lang="en-US" sz="18099" spc="2552">
                <a:solidFill>
                  <a:srgbClr val="000000"/>
                </a:solidFill>
                <a:latin typeface="AC Fat Bamboo"/>
              </a:rPr>
              <a:t>Welcome to Reception Class </a:t>
            </a:r>
          </a:p>
        </p:txBody>
      </p:sp>
      <p:sp>
        <p:nvSpPr>
          <p:cNvPr id="14" name="Freeform 14"/>
          <p:cNvSpPr/>
          <p:nvPr/>
        </p:nvSpPr>
        <p:spPr>
          <a:xfrm rot="4674825">
            <a:off x="8482475" y="-499794"/>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696076" y="1041858"/>
            <a:ext cx="1521083" cy="1788753"/>
          </a:xfrm>
          <a:custGeom>
            <a:avLst/>
            <a:gdLst/>
            <a:ahLst/>
            <a:cxnLst/>
            <a:rect l="l" t="t" r="r" b="b"/>
            <a:pathLst>
              <a:path w="1521083" h="1788753">
                <a:moveTo>
                  <a:pt x="0" y="0"/>
                </a:moveTo>
                <a:lnTo>
                  <a:pt x="1521083" y="0"/>
                </a:lnTo>
                <a:lnTo>
                  <a:pt x="1521083" y="1788752"/>
                </a:lnTo>
                <a:lnTo>
                  <a:pt x="0" y="178875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6" name="TextBox 16"/>
          <p:cNvSpPr txBox="1"/>
          <p:nvPr/>
        </p:nvSpPr>
        <p:spPr>
          <a:xfrm>
            <a:off x="3776515" y="7547268"/>
            <a:ext cx="10734970" cy="1076327"/>
          </a:xfrm>
          <a:prstGeom prst="rect">
            <a:avLst/>
          </a:prstGeom>
        </p:spPr>
        <p:txBody>
          <a:bodyPr lIns="0" tIns="0" rIns="0" bIns="0" rtlCol="0" anchor="t">
            <a:spAutoFit/>
          </a:bodyPr>
          <a:lstStyle/>
          <a:p>
            <a:pPr algn="ctr">
              <a:lnSpc>
                <a:spcPts val="8399"/>
              </a:lnSpc>
            </a:pPr>
            <a:r>
              <a:rPr lang="en-US" sz="5950" spc="1487" dirty="0">
                <a:solidFill>
                  <a:srgbClr val="514847"/>
                </a:solidFill>
                <a:latin typeface="Childos Arabic SemiBold"/>
              </a:rPr>
              <a:t>2024 - 2025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820442" y="2507961"/>
            <a:ext cx="8647187" cy="8647187"/>
            <a:chOff x="0" y="0"/>
            <a:chExt cx="11529582" cy="11529582"/>
          </a:xfrm>
        </p:grpSpPr>
        <p:sp>
          <p:nvSpPr>
            <p:cNvPr id="3" name="Freeform 3"/>
            <p:cNvSpPr/>
            <p:nvPr/>
          </p:nvSpPr>
          <p:spPr>
            <a:xfrm rot="5400000">
              <a:off x="3644708" y="4968202"/>
              <a:ext cx="11529582" cy="1593179"/>
            </a:xfrm>
            <a:custGeom>
              <a:avLst/>
              <a:gdLst/>
              <a:ahLst/>
              <a:cxnLst/>
              <a:rect l="l" t="t" r="r" b="b"/>
              <a:pathLst>
                <a:path w="11529582" h="1593179">
                  <a:moveTo>
                    <a:pt x="0" y="0"/>
                  </a:moveTo>
                  <a:lnTo>
                    <a:pt x="11529582" y="0"/>
                  </a:lnTo>
                  <a:lnTo>
                    <a:pt x="11529582" y="1593178"/>
                  </a:lnTo>
                  <a:lnTo>
                    <a:pt x="0" y="15931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0800000">
              <a:off x="0" y="8924252"/>
              <a:ext cx="11529582" cy="1593179"/>
            </a:xfrm>
            <a:custGeom>
              <a:avLst/>
              <a:gdLst/>
              <a:ahLst/>
              <a:cxnLst/>
              <a:rect l="l" t="t" r="r" b="b"/>
              <a:pathLst>
                <a:path w="11529582" h="1593179">
                  <a:moveTo>
                    <a:pt x="0" y="0"/>
                  </a:moveTo>
                  <a:lnTo>
                    <a:pt x="11529582" y="0"/>
                  </a:lnTo>
                  <a:lnTo>
                    <a:pt x="11529582" y="1593179"/>
                  </a:lnTo>
                  <a:lnTo>
                    <a:pt x="0" y="15931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5" name="Freeform 5"/>
          <p:cNvSpPr/>
          <p:nvPr/>
        </p:nvSpPr>
        <p:spPr>
          <a:xfrm>
            <a:off x="4240147" y="2915041"/>
            <a:ext cx="3604861" cy="3402088"/>
          </a:xfrm>
          <a:custGeom>
            <a:avLst/>
            <a:gdLst/>
            <a:ahLst/>
            <a:cxnLst/>
            <a:rect l="l" t="t" r="r" b="b"/>
            <a:pathLst>
              <a:path w="3604861" h="3402088">
                <a:moveTo>
                  <a:pt x="0" y="0"/>
                </a:moveTo>
                <a:lnTo>
                  <a:pt x="3604861" y="0"/>
                </a:lnTo>
                <a:lnTo>
                  <a:pt x="3604861" y="3402088"/>
                </a:lnTo>
                <a:lnTo>
                  <a:pt x="0" y="340208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rot="-9503582">
            <a:off x="11863354" y="6016818"/>
            <a:ext cx="2182769" cy="2059988"/>
          </a:xfrm>
          <a:custGeom>
            <a:avLst/>
            <a:gdLst/>
            <a:ahLst/>
            <a:cxnLst/>
            <a:rect l="l" t="t" r="r" b="b"/>
            <a:pathLst>
              <a:path w="2182769" h="2059988">
                <a:moveTo>
                  <a:pt x="0" y="0"/>
                </a:moveTo>
                <a:lnTo>
                  <a:pt x="2182769" y="0"/>
                </a:lnTo>
                <a:lnTo>
                  <a:pt x="2182769" y="2059988"/>
                </a:lnTo>
                <a:lnTo>
                  <a:pt x="0" y="205998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p:cNvSpPr/>
          <p:nvPr/>
        </p:nvSpPr>
        <p:spPr>
          <a:xfrm rot="-5400000">
            <a:off x="-3352035" y="7706000"/>
            <a:ext cx="7467218" cy="1549519"/>
          </a:xfrm>
          <a:custGeom>
            <a:avLst/>
            <a:gdLst/>
            <a:ahLst/>
            <a:cxnLst/>
            <a:rect l="l" t="t" r="r" b="b"/>
            <a:pathLst>
              <a:path w="7467218" h="1549519">
                <a:moveTo>
                  <a:pt x="0" y="0"/>
                </a:moveTo>
                <a:lnTo>
                  <a:pt x="7467218" y="0"/>
                </a:lnTo>
                <a:lnTo>
                  <a:pt x="746721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9" name="Freeform 9"/>
          <p:cNvSpPr/>
          <p:nvPr/>
        </p:nvSpPr>
        <p:spPr>
          <a:xfrm>
            <a:off x="8194547" y="1099373"/>
            <a:ext cx="1898906" cy="1965301"/>
          </a:xfrm>
          <a:custGeom>
            <a:avLst/>
            <a:gdLst/>
            <a:ahLst/>
            <a:cxnLst/>
            <a:rect l="l" t="t" r="r" b="b"/>
            <a:pathLst>
              <a:path w="1898906" h="1965301">
                <a:moveTo>
                  <a:pt x="0" y="0"/>
                </a:moveTo>
                <a:lnTo>
                  <a:pt x="1898906" y="0"/>
                </a:lnTo>
                <a:lnTo>
                  <a:pt x="1898906" y="1965302"/>
                </a:lnTo>
                <a:lnTo>
                  <a:pt x="0" y="1965302"/>
                </a:lnTo>
                <a:lnTo>
                  <a:pt x="0" y="0"/>
                </a:lnTo>
                <a:close/>
              </a:path>
            </a:pathLst>
          </a:custGeom>
          <a:blipFill>
            <a:blip r:embed="rId8"/>
            <a:stretch>
              <a:fillRect/>
            </a:stretch>
          </a:blipFill>
        </p:spPr>
        <p:txBody>
          <a:bodyPr/>
          <a:lstStyle/>
          <a:p>
            <a:endParaRPr lang="en-GB"/>
          </a:p>
        </p:txBody>
      </p:sp>
      <p:sp>
        <p:nvSpPr>
          <p:cNvPr id="10" name="Freeform 10"/>
          <p:cNvSpPr/>
          <p:nvPr/>
        </p:nvSpPr>
        <p:spPr>
          <a:xfrm rot="2700000">
            <a:off x="5562717" y="2654889"/>
            <a:ext cx="7742986" cy="7742986"/>
          </a:xfrm>
          <a:custGeom>
            <a:avLst/>
            <a:gdLst/>
            <a:ahLst/>
            <a:cxnLst/>
            <a:rect l="l" t="t" r="r" b="b"/>
            <a:pathLst>
              <a:path w="7742986" h="7742986">
                <a:moveTo>
                  <a:pt x="0" y="0"/>
                </a:moveTo>
                <a:lnTo>
                  <a:pt x="7742986" y="0"/>
                </a:lnTo>
                <a:lnTo>
                  <a:pt x="7742986" y="7742986"/>
                </a:lnTo>
                <a:lnTo>
                  <a:pt x="0" y="7742986"/>
                </a:lnTo>
                <a:lnTo>
                  <a:pt x="0" y="0"/>
                </a:lnTo>
                <a:close/>
              </a:path>
            </a:pathLst>
          </a:custGeom>
          <a:blipFill>
            <a:blip r:embed="rId9">
              <a:alphaModFix amt="50000"/>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TextBox 11"/>
          <p:cNvSpPr txBox="1"/>
          <p:nvPr/>
        </p:nvSpPr>
        <p:spPr>
          <a:xfrm>
            <a:off x="2271250" y="5066889"/>
            <a:ext cx="14325921" cy="1159163"/>
          </a:xfrm>
          <a:prstGeom prst="rect">
            <a:avLst/>
          </a:prstGeom>
        </p:spPr>
        <p:txBody>
          <a:bodyPr lIns="0" tIns="0" rIns="0" bIns="0" rtlCol="0" anchor="t">
            <a:spAutoFit/>
          </a:bodyPr>
          <a:lstStyle/>
          <a:p>
            <a:pPr algn="ctr">
              <a:lnSpc>
                <a:spcPts val="4619"/>
              </a:lnSpc>
              <a:spcBef>
                <a:spcPct val="0"/>
              </a:spcBef>
            </a:pPr>
            <a:r>
              <a:rPr lang="en-US" sz="3299" dirty="0">
                <a:solidFill>
                  <a:srgbClr val="000000"/>
                </a:solidFill>
                <a:latin typeface="Pangolin"/>
              </a:rPr>
              <a:t>A very warm welcome for you and your child to St Anthony’s Catholic Primary School! </a:t>
            </a:r>
          </a:p>
        </p:txBody>
      </p:sp>
      <p:sp>
        <p:nvSpPr>
          <p:cNvPr id="12" name="TextBox 12"/>
          <p:cNvSpPr txBox="1"/>
          <p:nvPr/>
        </p:nvSpPr>
        <p:spPr>
          <a:xfrm>
            <a:off x="2440835" y="2943750"/>
            <a:ext cx="13406330" cy="1803401"/>
          </a:xfrm>
          <a:prstGeom prst="rect">
            <a:avLst/>
          </a:prstGeom>
        </p:spPr>
        <p:txBody>
          <a:bodyPr lIns="0" tIns="0" rIns="0" bIns="0" rtlCol="0" anchor="t">
            <a:spAutoFit/>
          </a:bodyPr>
          <a:lstStyle/>
          <a:p>
            <a:pPr algn="ctr">
              <a:lnSpc>
                <a:spcPts val="13999"/>
              </a:lnSpc>
              <a:spcBef>
                <a:spcPct val="0"/>
              </a:spcBef>
            </a:pPr>
            <a:r>
              <a:rPr lang="en-US" sz="9999" spc="879">
                <a:solidFill>
                  <a:srgbClr val="000000"/>
                </a:solidFill>
                <a:latin typeface="AC Fat Bamboo Bold"/>
              </a:rPr>
              <a:t>Welcome</a:t>
            </a:r>
          </a:p>
        </p:txBody>
      </p:sp>
      <p:sp>
        <p:nvSpPr>
          <p:cNvPr id="13" name="Freeform 13"/>
          <p:cNvSpPr/>
          <p:nvPr/>
        </p:nvSpPr>
        <p:spPr>
          <a:xfrm>
            <a:off x="14336402" y="576609"/>
            <a:ext cx="1145853" cy="1486365"/>
          </a:xfrm>
          <a:custGeom>
            <a:avLst/>
            <a:gdLst/>
            <a:ahLst/>
            <a:cxnLst/>
            <a:rect l="l" t="t" r="r" b="b"/>
            <a:pathLst>
              <a:path w="1145853" h="1486365">
                <a:moveTo>
                  <a:pt x="0" y="0"/>
                </a:moveTo>
                <a:lnTo>
                  <a:pt x="1145852" y="0"/>
                </a:lnTo>
                <a:lnTo>
                  <a:pt x="1145852" y="1486365"/>
                </a:lnTo>
                <a:lnTo>
                  <a:pt x="0" y="148636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4" name="Freeform 14"/>
          <p:cNvSpPr/>
          <p:nvPr/>
        </p:nvSpPr>
        <p:spPr>
          <a:xfrm rot="4674825">
            <a:off x="8482475" y="-478393"/>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5" name="Oval 14">
            <a:extLst>
              <a:ext uri="{FF2B5EF4-FFF2-40B4-BE49-F238E27FC236}">
                <a16:creationId xmlns:a16="http://schemas.microsoft.com/office/drawing/2014/main" id="{FCB52099-14CB-4C4B-268F-A8E23513AEDC}"/>
              </a:ext>
            </a:extLst>
          </p:cNvPr>
          <p:cNvSpPr/>
          <p:nvPr/>
        </p:nvSpPr>
        <p:spPr>
          <a:xfrm>
            <a:off x="381000" y="419100"/>
            <a:ext cx="228600" cy="3048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806884" y="2684897"/>
            <a:ext cx="8647187" cy="8647187"/>
            <a:chOff x="0" y="0"/>
            <a:chExt cx="11529582" cy="11529582"/>
          </a:xfrm>
        </p:grpSpPr>
        <p:sp>
          <p:nvSpPr>
            <p:cNvPr id="3" name="Freeform 3"/>
            <p:cNvSpPr/>
            <p:nvPr/>
          </p:nvSpPr>
          <p:spPr>
            <a:xfrm rot="5400000">
              <a:off x="3644708" y="4968202"/>
              <a:ext cx="11529582" cy="1593179"/>
            </a:xfrm>
            <a:custGeom>
              <a:avLst/>
              <a:gdLst/>
              <a:ahLst/>
              <a:cxnLst/>
              <a:rect l="l" t="t" r="r" b="b"/>
              <a:pathLst>
                <a:path w="11529582" h="1593179">
                  <a:moveTo>
                    <a:pt x="0" y="0"/>
                  </a:moveTo>
                  <a:lnTo>
                    <a:pt x="11529582" y="0"/>
                  </a:lnTo>
                  <a:lnTo>
                    <a:pt x="11529582" y="1593178"/>
                  </a:lnTo>
                  <a:lnTo>
                    <a:pt x="0" y="15931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0800000">
              <a:off x="0" y="8924252"/>
              <a:ext cx="11529582" cy="1593179"/>
            </a:xfrm>
            <a:custGeom>
              <a:avLst/>
              <a:gdLst/>
              <a:ahLst/>
              <a:cxnLst/>
              <a:rect l="l" t="t" r="r" b="b"/>
              <a:pathLst>
                <a:path w="11529582" h="1593179">
                  <a:moveTo>
                    <a:pt x="0" y="0"/>
                  </a:moveTo>
                  <a:lnTo>
                    <a:pt x="11529582" y="0"/>
                  </a:lnTo>
                  <a:lnTo>
                    <a:pt x="11529582" y="1593179"/>
                  </a:lnTo>
                  <a:lnTo>
                    <a:pt x="0" y="15931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5" name="TextBox 5"/>
          <p:cNvSpPr txBox="1"/>
          <p:nvPr/>
        </p:nvSpPr>
        <p:spPr>
          <a:xfrm>
            <a:off x="3214142" y="2604527"/>
            <a:ext cx="11916335" cy="1803401"/>
          </a:xfrm>
          <a:prstGeom prst="rect">
            <a:avLst/>
          </a:prstGeom>
        </p:spPr>
        <p:txBody>
          <a:bodyPr lIns="0" tIns="0" rIns="0" bIns="0" rtlCol="0" anchor="t">
            <a:spAutoFit/>
          </a:bodyPr>
          <a:lstStyle/>
          <a:p>
            <a:pPr marL="0" lvl="0" indent="0" algn="ctr">
              <a:lnSpc>
                <a:spcPts val="13999"/>
              </a:lnSpc>
              <a:spcBef>
                <a:spcPct val="0"/>
              </a:spcBef>
            </a:pPr>
            <a:r>
              <a:rPr lang="en-US" sz="9999" spc="1449">
                <a:solidFill>
                  <a:srgbClr val="000000"/>
                </a:solidFill>
                <a:latin typeface="AC Fat Bamboo"/>
              </a:rPr>
              <a:t>The team</a:t>
            </a:r>
          </a:p>
        </p:txBody>
      </p:sp>
      <p:sp>
        <p:nvSpPr>
          <p:cNvPr id="6" name="Freeform 6"/>
          <p:cNvSpPr/>
          <p:nvPr/>
        </p:nvSpPr>
        <p:spPr>
          <a:xfrm rot="8993259">
            <a:off x="2168657" y="6400105"/>
            <a:ext cx="2090970" cy="1817139"/>
          </a:xfrm>
          <a:custGeom>
            <a:avLst/>
            <a:gdLst/>
            <a:ahLst/>
            <a:cxnLst/>
            <a:rect l="l" t="t" r="r" b="b"/>
            <a:pathLst>
              <a:path w="2090970" h="1817139">
                <a:moveTo>
                  <a:pt x="0" y="0"/>
                </a:moveTo>
                <a:lnTo>
                  <a:pt x="2090970" y="0"/>
                </a:lnTo>
                <a:lnTo>
                  <a:pt x="2090970" y="1817139"/>
                </a:lnTo>
                <a:lnTo>
                  <a:pt x="0" y="181713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13"/>
          <p:cNvSpPr/>
          <p:nvPr/>
        </p:nvSpPr>
        <p:spPr>
          <a:xfrm rot="373662">
            <a:off x="13879430" y="3203006"/>
            <a:ext cx="2107590" cy="1831582"/>
          </a:xfrm>
          <a:custGeom>
            <a:avLst/>
            <a:gdLst/>
            <a:ahLst/>
            <a:cxnLst/>
            <a:rect l="l" t="t" r="r" b="b"/>
            <a:pathLst>
              <a:path w="2107590" h="1831582">
                <a:moveTo>
                  <a:pt x="0" y="0"/>
                </a:moveTo>
                <a:lnTo>
                  <a:pt x="2107590" y="0"/>
                </a:lnTo>
                <a:lnTo>
                  <a:pt x="2107590" y="1831583"/>
                </a:lnTo>
                <a:lnTo>
                  <a:pt x="0" y="183158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7" name="Freeform 17"/>
          <p:cNvSpPr/>
          <p:nvPr/>
        </p:nvSpPr>
        <p:spPr>
          <a:xfrm rot="-5400000">
            <a:off x="-3176463" y="8358098"/>
            <a:ext cx="7467218" cy="1549519"/>
          </a:xfrm>
          <a:custGeom>
            <a:avLst/>
            <a:gdLst/>
            <a:ahLst/>
            <a:cxnLst/>
            <a:rect l="l" t="t" r="r" b="b"/>
            <a:pathLst>
              <a:path w="7467218" h="1549519">
                <a:moveTo>
                  <a:pt x="0" y="0"/>
                </a:moveTo>
                <a:lnTo>
                  <a:pt x="7467218" y="0"/>
                </a:lnTo>
                <a:lnTo>
                  <a:pt x="746721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18" name="Freeform 18"/>
          <p:cNvSpPr/>
          <p:nvPr/>
        </p:nvSpPr>
        <p:spPr>
          <a:xfrm>
            <a:off x="-3559521" y="-249521"/>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9" name="Freeform 19"/>
          <p:cNvSpPr/>
          <p:nvPr/>
        </p:nvSpPr>
        <p:spPr>
          <a:xfrm>
            <a:off x="8146922" y="1085850"/>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8"/>
            <a:stretch>
              <a:fillRect/>
            </a:stretch>
          </a:blipFill>
        </p:spPr>
        <p:txBody>
          <a:bodyPr/>
          <a:lstStyle/>
          <a:p>
            <a:endParaRPr lang="en-GB"/>
          </a:p>
        </p:txBody>
      </p:sp>
      <p:sp>
        <p:nvSpPr>
          <p:cNvPr id="20" name="Freeform 20"/>
          <p:cNvSpPr/>
          <p:nvPr/>
        </p:nvSpPr>
        <p:spPr>
          <a:xfrm rot="4674825">
            <a:off x="8482475" y="-478393"/>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1" name="TextBox 21"/>
          <p:cNvSpPr txBox="1"/>
          <p:nvPr/>
        </p:nvSpPr>
        <p:spPr>
          <a:xfrm>
            <a:off x="13379783" y="5689077"/>
            <a:ext cx="3501388" cy="976630"/>
          </a:xfrm>
          <a:prstGeom prst="rect">
            <a:avLst/>
          </a:prstGeom>
        </p:spPr>
        <p:txBody>
          <a:bodyPr lIns="0" tIns="0" rIns="0" bIns="0" rtlCol="0" anchor="t">
            <a:spAutoFit/>
          </a:bodyPr>
          <a:lstStyle/>
          <a:p>
            <a:pPr algn="ctr">
              <a:lnSpc>
                <a:spcPts val="3919"/>
              </a:lnSpc>
            </a:pPr>
            <a:r>
              <a:rPr lang="en-US" sz="2799" dirty="0">
                <a:solidFill>
                  <a:srgbClr val="000000"/>
                </a:solidFill>
                <a:latin typeface="Pangolin"/>
              </a:rPr>
              <a:t>Learning Assistant </a:t>
            </a:r>
          </a:p>
          <a:p>
            <a:pPr algn="ctr">
              <a:lnSpc>
                <a:spcPts val="3919"/>
              </a:lnSpc>
              <a:spcBef>
                <a:spcPct val="0"/>
              </a:spcBef>
            </a:pPr>
            <a:r>
              <a:rPr lang="en-US" sz="2799" dirty="0">
                <a:solidFill>
                  <a:srgbClr val="000000"/>
                </a:solidFill>
                <a:latin typeface="Pangolin"/>
              </a:rPr>
              <a:t>Thursday and Friday</a:t>
            </a:r>
          </a:p>
        </p:txBody>
      </p:sp>
      <p:sp>
        <p:nvSpPr>
          <p:cNvPr id="22" name="TextBox 22"/>
          <p:cNvSpPr txBox="1"/>
          <p:nvPr/>
        </p:nvSpPr>
        <p:spPr>
          <a:xfrm>
            <a:off x="13350234" y="4992359"/>
            <a:ext cx="3560486" cy="559640"/>
          </a:xfrm>
          <a:prstGeom prst="rect">
            <a:avLst/>
          </a:prstGeom>
        </p:spPr>
        <p:txBody>
          <a:bodyPr lIns="0" tIns="0" rIns="0" bIns="0" rtlCol="0" anchor="t">
            <a:spAutoFit/>
          </a:bodyPr>
          <a:lstStyle/>
          <a:p>
            <a:pPr algn="ctr">
              <a:lnSpc>
                <a:spcPts val="4293"/>
              </a:lnSpc>
            </a:pPr>
            <a:r>
              <a:rPr lang="en-US" sz="3799" dirty="0">
                <a:solidFill>
                  <a:srgbClr val="000000"/>
                </a:solidFill>
                <a:latin typeface="Pangolin"/>
              </a:rPr>
              <a:t>Miss Richardson</a:t>
            </a:r>
          </a:p>
        </p:txBody>
      </p:sp>
      <p:sp>
        <p:nvSpPr>
          <p:cNvPr id="23" name="TextBox 23"/>
          <p:cNvSpPr txBox="1"/>
          <p:nvPr/>
        </p:nvSpPr>
        <p:spPr>
          <a:xfrm>
            <a:off x="680760" y="5538552"/>
            <a:ext cx="2827834" cy="982898"/>
          </a:xfrm>
          <a:prstGeom prst="rect">
            <a:avLst/>
          </a:prstGeom>
        </p:spPr>
        <p:txBody>
          <a:bodyPr lIns="0" tIns="0" rIns="0" bIns="0" rtlCol="0" anchor="t">
            <a:spAutoFit/>
          </a:bodyPr>
          <a:lstStyle/>
          <a:p>
            <a:pPr algn="ctr">
              <a:lnSpc>
                <a:spcPts val="3919"/>
              </a:lnSpc>
              <a:spcBef>
                <a:spcPct val="0"/>
              </a:spcBef>
            </a:pPr>
            <a:r>
              <a:rPr lang="en-US" sz="2799" dirty="0">
                <a:solidFill>
                  <a:srgbClr val="000000"/>
                </a:solidFill>
                <a:latin typeface="Pangolin"/>
              </a:rPr>
              <a:t>Class Teacher</a:t>
            </a:r>
          </a:p>
          <a:p>
            <a:pPr algn="ctr">
              <a:lnSpc>
                <a:spcPts val="3919"/>
              </a:lnSpc>
              <a:spcBef>
                <a:spcPct val="0"/>
              </a:spcBef>
            </a:pPr>
            <a:r>
              <a:rPr lang="en-US" sz="2799" dirty="0">
                <a:solidFill>
                  <a:srgbClr val="000000"/>
                </a:solidFill>
                <a:latin typeface="Pangolin"/>
              </a:rPr>
              <a:t>Monday- Thursday</a:t>
            </a:r>
          </a:p>
        </p:txBody>
      </p:sp>
      <p:sp>
        <p:nvSpPr>
          <p:cNvPr id="24" name="TextBox 24"/>
          <p:cNvSpPr txBox="1"/>
          <p:nvPr/>
        </p:nvSpPr>
        <p:spPr>
          <a:xfrm>
            <a:off x="500474" y="4839608"/>
            <a:ext cx="3596125" cy="559640"/>
          </a:xfrm>
          <a:prstGeom prst="rect">
            <a:avLst/>
          </a:prstGeom>
        </p:spPr>
        <p:txBody>
          <a:bodyPr lIns="0" tIns="0" rIns="0" bIns="0" rtlCol="0" anchor="t">
            <a:spAutoFit/>
          </a:bodyPr>
          <a:lstStyle/>
          <a:p>
            <a:pPr algn="ctr">
              <a:lnSpc>
                <a:spcPts val="4294"/>
              </a:lnSpc>
            </a:pPr>
            <a:r>
              <a:rPr lang="en-US" sz="3800" dirty="0" err="1">
                <a:solidFill>
                  <a:srgbClr val="000000"/>
                </a:solidFill>
                <a:latin typeface="Pangolin"/>
              </a:rPr>
              <a:t>Mrs</a:t>
            </a:r>
            <a:r>
              <a:rPr lang="en-US" sz="3800" dirty="0">
                <a:solidFill>
                  <a:srgbClr val="000000"/>
                </a:solidFill>
                <a:latin typeface="Pangolin"/>
              </a:rPr>
              <a:t> Shepherd </a:t>
            </a:r>
          </a:p>
        </p:txBody>
      </p:sp>
      <p:sp>
        <p:nvSpPr>
          <p:cNvPr id="25" name="TextBox 25"/>
          <p:cNvSpPr txBox="1"/>
          <p:nvPr/>
        </p:nvSpPr>
        <p:spPr>
          <a:xfrm>
            <a:off x="9399007" y="8405439"/>
            <a:ext cx="3460567" cy="976630"/>
          </a:xfrm>
          <a:prstGeom prst="rect">
            <a:avLst/>
          </a:prstGeom>
        </p:spPr>
        <p:txBody>
          <a:bodyPr lIns="0" tIns="0" rIns="0" bIns="0" rtlCol="0" anchor="t">
            <a:spAutoFit/>
          </a:bodyPr>
          <a:lstStyle/>
          <a:p>
            <a:pPr algn="ctr">
              <a:lnSpc>
                <a:spcPts val="3919"/>
              </a:lnSpc>
            </a:pPr>
            <a:r>
              <a:rPr lang="en-US" sz="2799" dirty="0">
                <a:solidFill>
                  <a:srgbClr val="000000"/>
                </a:solidFill>
                <a:latin typeface="Pangolin"/>
              </a:rPr>
              <a:t>Learning Assistant </a:t>
            </a:r>
          </a:p>
          <a:p>
            <a:pPr algn="ctr">
              <a:lnSpc>
                <a:spcPts val="3919"/>
              </a:lnSpc>
              <a:spcBef>
                <a:spcPct val="0"/>
              </a:spcBef>
            </a:pPr>
            <a:r>
              <a:rPr lang="en-US" sz="2799" dirty="0">
                <a:solidFill>
                  <a:srgbClr val="000000"/>
                </a:solidFill>
                <a:latin typeface="Pangolin"/>
              </a:rPr>
              <a:t>Monday - Wednesday </a:t>
            </a:r>
          </a:p>
        </p:txBody>
      </p:sp>
      <p:sp>
        <p:nvSpPr>
          <p:cNvPr id="26" name="TextBox 26"/>
          <p:cNvSpPr txBox="1"/>
          <p:nvPr/>
        </p:nvSpPr>
        <p:spPr>
          <a:xfrm>
            <a:off x="9215861" y="7754577"/>
            <a:ext cx="3611136" cy="548132"/>
          </a:xfrm>
          <a:prstGeom prst="rect">
            <a:avLst/>
          </a:prstGeom>
        </p:spPr>
        <p:txBody>
          <a:bodyPr lIns="0" tIns="0" rIns="0" bIns="0" rtlCol="0" anchor="t">
            <a:spAutoFit/>
          </a:bodyPr>
          <a:lstStyle/>
          <a:p>
            <a:pPr algn="ctr">
              <a:lnSpc>
                <a:spcPts val="4293"/>
              </a:lnSpc>
            </a:pPr>
            <a:r>
              <a:rPr lang="en-US" sz="3799" dirty="0">
                <a:solidFill>
                  <a:srgbClr val="000000"/>
                </a:solidFill>
                <a:latin typeface="Pangolin"/>
              </a:rPr>
              <a:t>Miss Larkin </a:t>
            </a:r>
          </a:p>
        </p:txBody>
      </p:sp>
      <p:pic>
        <p:nvPicPr>
          <p:cNvPr id="8" name="Picture 7" descr="A person with blonde hair and green eyes&#10;&#10;Description automatically generated">
            <a:extLst>
              <a:ext uri="{FF2B5EF4-FFF2-40B4-BE49-F238E27FC236}">
                <a16:creationId xmlns:a16="http://schemas.microsoft.com/office/drawing/2014/main" id="{AB88BC33-33CC-18F0-2E16-59ADF98EF6A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73468" y="1193435"/>
            <a:ext cx="2545260" cy="3393680"/>
          </a:xfrm>
          <a:prstGeom prst="rect">
            <a:avLst/>
          </a:prstGeom>
        </p:spPr>
      </p:pic>
      <p:pic>
        <p:nvPicPr>
          <p:cNvPr id="10" name="Picture 9" descr="A person sitting in a chair&#10;&#10;Description automatically generated">
            <a:extLst>
              <a:ext uri="{FF2B5EF4-FFF2-40B4-BE49-F238E27FC236}">
                <a16:creationId xmlns:a16="http://schemas.microsoft.com/office/drawing/2014/main" id="{EAC31487-1E80-CDB5-5406-9CF59BD8DD3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179937" y="4396713"/>
            <a:ext cx="2545260" cy="3393680"/>
          </a:xfrm>
          <a:prstGeom prst="rect">
            <a:avLst/>
          </a:prstGeom>
        </p:spPr>
      </p:pic>
      <p:sp>
        <p:nvSpPr>
          <p:cNvPr id="11" name="TextBox 10">
            <a:extLst>
              <a:ext uri="{FF2B5EF4-FFF2-40B4-BE49-F238E27FC236}">
                <a16:creationId xmlns:a16="http://schemas.microsoft.com/office/drawing/2014/main" id="{FBA03D4F-1D1A-F8EC-96FD-FD5B464B7E3B}"/>
              </a:ext>
            </a:extLst>
          </p:cNvPr>
          <p:cNvSpPr txBox="1"/>
          <p:nvPr/>
        </p:nvSpPr>
        <p:spPr>
          <a:xfrm>
            <a:off x="4574359" y="8139701"/>
            <a:ext cx="3460567" cy="1508105"/>
          </a:xfrm>
          <a:prstGeom prst="rect">
            <a:avLst/>
          </a:prstGeom>
          <a:noFill/>
        </p:spPr>
        <p:txBody>
          <a:bodyPr wrap="square" rtlCol="0">
            <a:spAutoFit/>
          </a:bodyPr>
          <a:lstStyle/>
          <a:p>
            <a:pPr algn="ctr"/>
            <a:r>
              <a:rPr lang="en-GB" sz="3600" dirty="0">
                <a:latin typeface="Pangolin" panose="020B0604020202020204" charset="0"/>
              </a:rPr>
              <a:t>Mrs Slater</a:t>
            </a:r>
          </a:p>
          <a:p>
            <a:pPr algn="ctr"/>
            <a:r>
              <a:rPr lang="en-GB" sz="2800" dirty="0">
                <a:latin typeface="Pangolin" panose="020B0604020202020204" charset="0"/>
              </a:rPr>
              <a:t>Class Teacher</a:t>
            </a:r>
          </a:p>
          <a:p>
            <a:pPr algn="ctr"/>
            <a:r>
              <a:rPr lang="en-GB" sz="2800" dirty="0">
                <a:latin typeface="Pangolin" panose="020B0604020202020204" charset="0"/>
              </a:rPr>
              <a:t>Friday</a:t>
            </a:r>
          </a:p>
        </p:txBody>
      </p:sp>
      <p:pic>
        <p:nvPicPr>
          <p:cNvPr id="14" name="Picture 13">
            <a:extLst>
              <a:ext uri="{FF2B5EF4-FFF2-40B4-BE49-F238E27FC236}">
                <a16:creationId xmlns:a16="http://schemas.microsoft.com/office/drawing/2014/main" id="{FEF23E5A-4C2D-E2FC-3598-7BDF41F1182C}"/>
              </a:ext>
            </a:extLst>
          </p:cNvPr>
          <p:cNvPicPr>
            <a:picLocks noChangeAspect="1"/>
          </p:cNvPicPr>
          <p:nvPr/>
        </p:nvPicPr>
        <p:blipFill>
          <a:blip r:embed="rId13"/>
          <a:stretch>
            <a:fillRect/>
          </a:stretch>
        </p:blipFill>
        <p:spPr>
          <a:xfrm>
            <a:off x="9731004" y="4670481"/>
            <a:ext cx="2808739" cy="2844143"/>
          </a:xfrm>
          <a:prstGeom prst="rect">
            <a:avLst/>
          </a:prstGeom>
        </p:spPr>
      </p:pic>
      <p:pic>
        <p:nvPicPr>
          <p:cNvPr id="9" name="Picture 8" descr="A person taking a selfie&#10;&#10;Description automatically generated">
            <a:extLst>
              <a:ext uri="{FF2B5EF4-FFF2-40B4-BE49-F238E27FC236}">
                <a16:creationId xmlns:a16="http://schemas.microsoft.com/office/drawing/2014/main" id="{F723A47E-08AE-9806-DFE4-913601F6B45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4610436" y="1571068"/>
            <a:ext cx="2457849" cy="3046052"/>
          </a:xfrm>
          <a:prstGeom prst="rect">
            <a:avLst/>
          </a:prstGeom>
        </p:spPr>
      </p:pic>
      <p:sp>
        <p:nvSpPr>
          <p:cNvPr id="12" name="Oval 11">
            <a:extLst>
              <a:ext uri="{FF2B5EF4-FFF2-40B4-BE49-F238E27FC236}">
                <a16:creationId xmlns:a16="http://schemas.microsoft.com/office/drawing/2014/main" id="{31D3E819-A31F-C32D-98FA-4B75BE0F49DB}"/>
              </a:ext>
            </a:extLst>
          </p:cNvPr>
          <p:cNvSpPr/>
          <p:nvPr/>
        </p:nvSpPr>
        <p:spPr>
          <a:xfrm>
            <a:off x="381000" y="419100"/>
            <a:ext cx="228600" cy="3048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291759" y="6262818"/>
            <a:ext cx="7467218" cy="1549519"/>
          </a:xfrm>
          <a:custGeom>
            <a:avLst/>
            <a:gdLst/>
            <a:ahLst/>
            <a:cxnLst/>
            <a:rect l="l" t="t" r="r" b="b"/>
            <a:pathLst>
              <a:path w="7467218" h="1549519">
                <a:moveTo>
                  <a:pt x="0" y="0"/>
                </a:moveTo>
                <a:lnTo>
                  <a:pt x="7467218" y="0"/>
                </a:lnTo>
                <a:lnTo>
                  <a:pt x="7467218"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13456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872240" y="1272915"/>
            <a:ext cx="1898906" cy="1965301"/>
          </a:xfrm>
          <a:custGeom>
            <a:avLst/>
            <a:gdLst/>
            <a:ahLst/>
            <a:cxnLst/>
            <a:rect l="l" t="t" r="r" b="b"/>
            <a:pathLst>
              <a:path w="1898906" h="1965301">
                <a:moveTo>
                  <a:pt x="0" y="0"/>
                </a:moveTo>
                <a:lnTo>
                  <a:pt x="1898906" y="0"/>
                </a:lnTo>
                <a:lnTo>
                  <a:pt x="1898906" y="1965302"/>
                </a:lnTo>
                <a:lnTo>
                  <a:pt x="0" y="1965302"/>
                </a:lnTo>
                <a:lnTo>
                  <a:pt x="0" y="0"/>
                </a:lnTo>
                <a:close/>
              </a:path>
            </a:pathLst>
          </a:custGeom>
          <a:blipFill>
            <a:blip r:embed="rId4"/>
            <a:stretch>
              <a:fillRect/>
            </a:stretch>
          </a:blipFill>
        </p:spPr>
        <p:txBody>
          <a:bodyPr/>
          <a:lstStyle/>
          <a:p>
            <a:endParaRPr lang="en-GB"/>
          </a:p>
        </p:txBody>
      </p:sp>
      <p:sp>
        <p:nvSpPr>
          <p:cNvPr id="6" name="Freeform 6"/>
          <p:cNvSpPr/>
          <p:nvPr/>
        </p:nvSpPr>
        <p:spPr>
          <a:xfrm rot="2175279">
            <a:off x="523070" y="129169"/>
            <a:ext cx="1137935" cy="2141530"/>
          </a:xfrm>
          <a:custGeom>
            <a:avLst/>
            <a:gdLst/>
            <a:ahLst/>
            <a:cxnLst/>
            <a:rect l="l" t="t" r="r" b="b"/>
            <a:pathLst>
              <a:path w="1137935" h="2141530">
                <a:moveTo>
                  <a:pt x="0" y="0"/>
                </a:moveTo>
                <a:lnTo>
                  <a:pt x="1137934" y="0"/>
                </a:lnTo>
                <a:lnTo>
                  <a:pt x="1137934" y="2141530"/>
                </a:lnTo>
                <a:lnTo>
                  <a:pt x="0" y="214153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rot="5873145">
            <a:off x="9259401" y="2577618"/>
            <a:ext cx="5797206" cy="5471113"/>
          </a:xfrm>
          <a:custGeom>
            <a:avLst/>
            <a:gdLst/>
            <a:ahLst/>
            <a:cxnLst/>
            <a:rect l="l" t="t" r="r" b="b"/>
            <a:pathLst>
              <a:path w="5797206" h="5471113">
                <a:moveTo>
                  <a:pt x="0" y="0"/>
                </a:moveTo>
                <a:lnTo>
                  <a:pt x="5797206" y="0"/>
                </a:lnTo>
                <a:lnTo>
                  <a:pt x="5797206" y="5471113"/>
                </a:lnTo>
                <a:lnTo>
                  <a:pt x="0" y="5471113"/>
                </a:lnTo>
                <a:lnTo>
                  <a:pt x="0" y="0"/>
                </a:lnTo>
                <a:close/>
              </a:path>
            </a:pathLst>
          </a:custGeom>
          <a:blipFill>
            <a:blip r:embed="rId7">
              <a:alphaModFix amt="35000"/>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a:off x="14162624" y="7442419"/>
            <a:ext cx="2144940" cy="2244506"/>
          </a:xfrm>
          <a:custGeom>
            <a:avLst/>
            <a:gdLst/>
            <a:ahLst/>
            <a:cxnLst/>
            <a:rect l="l" t="t" r="r" b="b"/>
            <a:pathLst>
              <a:path w="2144940" h="2244506">
                <a:moveTo>
                  <a:pt x="0" y="0"/>
                </a:moveTo>
                <a:lnTo>
                  <a:pt x="2144940" y="0"/>
                </a:lnTo>
                <a:lnTo>
                  <a:pt x="2144940" y="2244506"/>
                </a:lnTo>
                <a:lnTo>
                  <a:pt x="0" y="2244506"/>
                </a:lnTo>
                <a:lnTo>
                  <a:pt x="0" y="0"/>
                </a:lnTo>
                <a:close/>
              </a:path>
            </a:pathLst>
          </a:custGeom>
          <a:blipFill>
            <a:blip r:embed="rId9"/>
            <a:stretch>
              <a:fillRect/>
            </a:stretch>
          </a:blipFill>
        </p:spPr>
        <p:txBody>
          <a:bodyPr/>
          <a:lstStyle/>
          <a:p>
            <a:endParaRPr lang="en-GB"/>
          </a:p>
        </p:txBody>
      </p:sp>
      <p:sp>
        <p:nvSpPr>
          <p:cNvPr id="9" name="TextBox 9"/>
          <p:cNvSpPr txBox="1"/>
          <p:nvPr/>
        </p:nvSpPr>
        <p:spPr>
          <a:xfrm>
            <a:off x="5244222" y="2198416"/>
            <a:ext cx="12288457" cy="4786803"/>
          </a:xfrm>
          <a:prstGeom prst="rect">
            <a:avLst/>
          </a:prstGeom>
        </p:spPr>
        <p:txBody>
          <a:bodyPr lIns="0" tIns="0" rIns="0" bIns="0" rtlCol="0" anchor="t">
            <a:spAutoFit/>
          </a:bodyPr>
          <a:lstStyle/>
          <a:p>
            <a:pPr>
              <a:lnSpc>
                <a:spcPts val="3847"/>
              </a:lnSpc>
            </a:pPr>
            <a:r>
              <a:rPr lang="en-US" sz="2748">
                <a:solidFill>
                  <a:srgbClr val="000000"/>
                </a:solidFill>
                <a:latin typeface="Pangolin"/>
              </a:rPr>
              <a:t>Our Catholic Faith is at the heart of our curriculum provision and ethos of our school. Our school mission is;</a:t>
            </a:r>
          </a:p>
          <a:p>
            <a:pPr>
              <a:lnSpc>
                <a:spcPts val="3847"/>
              </a:lnSpc>
            </a:pPr>
            <a:r>
              <a:rPr lang="en-US" sz="2748">
                <a:solidFill>
                  <a:srgbClr val="000000"/>
                </a:solidFill>
                <a:latin typeface="Pangolin"/>
              </a:rPr>
              <a:t>  </a:t>
            </a:r>
          </a:p>
          <a:p>
            <a:pPr>
              <a:lnSpc>
                <a:spcPts val="3847"/>
              </a:lnSpc>
            </a:pPr>
            <a:endParaRPr lang="en-US" sz="2748">
              <a:solidFill>
                <a:srgbClr val="000000"/>
              </a:solidFill>
              <a:latin typeface="Pangolin"/>
            </a:endParaRPr>
          </a:p>
          <a:p>
            <a:pPr>
              <a:lnSpc>
                <a:spcPts val="3847"/>
              </a:lnSpc>
            </a:pPr>
            <a:r>
              <a:rPr lang="en-US" sz="2748">
                <a:solidFill>
                  <a:srgbClr val="000000"/>
                </a:solidFill>
                <a:latin typeface="Pangolin"/>
              </a:rPr>
              <a:t>  </a:t>
            </a:r>
          </a:p>
          <a:p>
            <a:pPr>
              <a:lnSpc>
                <a:spcPts val="3847"/>
              </a:lnSpc>
            </a:pPr>
            <a:endParaRPr lang="en-US" sz="2748">
              <a:solidFill>
                <a:srgbClr val="000000"/>
              </a:solidFill>
              <a:latin typeface="Pangolin"/>
            </a:endParaRPr>
          </a:p>
          <a:p>
            <a:pPr>
              <a:lnSpc>
                <a:spcPts val="3847"/>
              </a:lnSpc>
            </a:pPr>
            <a:r>
              <a:rPr lang="en-US" sz="2748">
                <a:solidFill>
                  <a:srgbClr val="000000"/>
                </a:solidFill>
                <a:latin typeface="Pangolin"/>
              </a:rPr>
              <a:t>By following the example that Christ set for us, we aim to foster a love of learning, enquiry and truth, developing respect for others and a tolerance of personal differences. </a:t>
            </a:r>
          </a:p>
          <a:p>
            <a:pPr>
              <a:lnSpc>
                <a:spcPts val="3847"/>
              </a:lnSpc>
              <a:spcBef>
                <a:spcPct val="0"/>
              </a:spcBef>
            </a:pPr>
            <a:endParaRPr lang="en-US" sz="2748">
              <a:solidFill>
                <a:srgbClr val="000000"/>
              </a:solidFill>
              <a:latin typeface="Pangolin"/>
            </a:endParaRPr>
          </a:p>
        </p:txBody>
      </p:sp>
      <p:sp>
        <p:nvSpPr>
          <p:cNvPr id="10" name="Freeform 10"/>
          <p:cNvSpPr/>
          <p:nvPr/>
        </p:nvSpPr>
        <p:spPr>
          <a:xfrm rot="-2004297" flipH="1">
            <a:off x="15625846" y="6281795"/>
            <a:ext cx="1137935" cy="2141530"/>
          </a:xfrm>
          <a:custGeom>
            <a:avLst/>
            <a:gdLst/>
            <a:ahLst/>
            <a:cxnLst/>
            <a:rect l="l" t="t" r="r" b="b"/>
            <a:pathLst>
              <a:path w="1137935" h="2141530">
                <a:moveTo>
                  <a:pt x="1137934" y="0"/>
                </a:moveTo>
                <a:lnTo>
                  <a:pt x="0" y="0"/>
                </a:lnTo>
                <a:lnTo>
                  <a:pt x="0" y="2141530"/>
                </a:lnTo>
                <a:lnTo>
                  <a:pt x="1137934" y="2141530"/>
                </a:lnTo>
                <a:lnTo>
                  <a:pt x="1137934"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 name="Freeform 11"/>
          <p:cNvSpPr/>
          <p:nvPr/>
        </p:nvSpPr>
        <p:spPr>
          <a:xfrm>
            <a:off x="1587533" y="3565886"/>
            <a:ext cx="3285766" cy="4378589"/>
          </a:xfrm>
          <a:custGeom>
            <a:avLst/>
            <a:gdLst/>
            <a:ahLst/>
            <a:cxnLst/>
            <a:rect l="l" t="t" r="r" b="b"/>
            <a:pathLst>
              <a:path w="3285766" h="4378589">
                <a:moveTo>
                  <a:pt x="0" y="0"/>
                </a:moveTo>
                <a:lnTo>
                  <a:pt x="3285766" y="0"/>
                </a:lnTo>
                <a:lnTo>
                  <a:pt x="3285766" y="4378589"/>
                </a:lnTo>
                <a:lnTo>
                  <a:pt x="0" y="4378589"/>
                </a:lnTo>
                <a:lnTo>
                  <a:pt x="0" y="0"/>
                </a:lnTo>
                <a:close/>
              </a:path>
            </a:pathLst>
          </a:custGeom>
          <a:blipFill>
            <a:blip r:embed="rId12"/>
            <a:stretch>
              <a:fillRect/>
            </a:stretch>
          </a:blipFill>
        </p:spPr>
        <p:txBody>
          <a:bodyPr/>
          <a:lstStyle/>
          <a:p>
            <a:endParaRPr lang="en-GB"/>
          </a:p>
        </p:txBody>
      </p:sp>
      <p:sp>
        <p:nvSpPr>
          <p:cNvPr id="12" name="TextBox 12"/>
          <p:cNvSpPr txBox="1"/>
          <p:nvPr/>
        </p:nvSpPr>
        <p:spPr>
          <a:xfrm>
            <a:off x="7425494" y="3208719"/>
            <a:ext cx="7535286" cy="1601992"/>
          </a:xfrm>
          <a:prstGeom prst="rect">
            <a:avLst/>
          </a:prstGeom>
        </p:spPr>
        <p:txBody>
          <a:bodyPr lIns="0" tIns="0" rIns="0" bIns="0" rtlCol="0" anchor="t">
            <a:spAutoFit/>
          </a:bodyPr>
          <a:lstStyle/>
          <a:p>
            <a:pPr marL="0" lvl="0" indent="0" algn="ctr">
              <a:lnSpc>
                <a:spcPts val="6412"/>
              </a:lnSpc>
              <a:spcBef>
                <a:spcPct val="0"/>
              </a:spcBef>
            </a:pPr>
            <a:r>
              <a:rPr lang="en-US" sz="4580" spc="311">
                <a:solidFill>
                  <a:srgbClr val="000000"/>
                </a:solidFill>
                <a:latin typeface="Bellaboo"/>
              </a:rPr>
              <a:t>We walk in the footsteps of Christ and are held in the hand of God.</a:t>
            </a:r>
          </a:p>
        </p:txBody>
      </p:sp>
      <p:sp>
        <p:nvSpPr>
          <p:cNvPr id="13" name="TextBox 13"/>
          <p:cNvSpPr txBox="1"/>
          <p:nvPr/>
        </p:nvSpPr>
        <p:spPr>
          <a:xfrm>
            <a:off x="8098899" y="-31079"/>
            <a:ext cx="9923638" cy="1803401"/>
          </a:xfrm>
          <a:prstGeom prst="rect">
            <a:avLst/>
          </a:prstGeom>
        </p:spPr>
        <p:txBody>
          <a:bodyPr lIns="0" tIns="0" rIns="0" bIns="0" rtlCol="0" anchor="t">
            <a:spAutoFit/>
          </a:bodyPr>
          <a:lstStyle/>
          <a:p>
            <a:pPr marL="0" lvl="0" indent="0">
              <a:lnSpc>
                <a:spcPts val="13999"/>
              </a:lnSpc>
              <a:spcBef>
                <a:spcPct val="0"/>
              </a:spcBef>
            </a:pPr>
            <a:r>
              <a:rPr lang="en-US" sz="9999" spc="979">
                <a:solidFill>
                  <a:srgbClr val="000000"/>
                </a:solidFill>
                <a:latin typeface="AC Fat Bamboo"/>
              </a:rPr>
              <a:t>Our Catholic School</a:t>
            </a:r>
          </a:p>
        </p:txBody>
      </p:sp>
      <p:sp>
        <p:nvSpPr>
          <p:cNvPr id="14" name="TextBox 14"/>
          <p:cNvSpPr txBox="1"/>
          <p:nvPr/>
        </p:nvSpPr>
        <p:spPr>
          <a:xfrm>
            <a:off x="1477247" y="8214995"/>
            <a:ext cx="12237702" cy="1471930"/>
          </a:xfrm>
          <a:prstGeom prst="rect">
            <a:avLst/>
          </a:prstGeom>
        </p:spPr>
        <p:txBody>
          <a:bodyPr lIns="0" tIns="0" rIns="0" bIns="0" rtlCol="0" anchor="t">
            <a:spAutoFit/>
          </a:bodyPr>
          <a:lstStyle/>
          <a:p>
            <a:pPr algn="ctr">
              <a:lnSpc>
                <a:spcPts val="3919"/>
              </a:lnSpc>
              <a:spcBef>
                <a:spcPct val="0"/>
              </a:spcBef>
            </a:pPr>
            <a:r>
              <a:rPr lang="en-US" sz="2799">
                <a:solidFill>
                  <a:srgbClr val="000000"/>
                </a:solidFill>
                <a:latin typeface="Pangolin"/>
              </a:rPr>
              <a:t>In addition to our Gospel values, we ensure that each and every member of our school community is nurtured as children of God to strive for excellence in all that they do, guided by the Jesuit Values and Virtues. </a:t>
            </a:r>
          </a:p>
        </p:txBody>
      </p:sp>
      <p:sp>
        <p:nvSpPr>
          <p:cNvPr id="15" name="Oval 14">
            <a:extLst>
              <a:ext uri="{FF2B5EF4-FFF2-40B4-BE49-F238E27FC236}">
                <a16:creationId xmlns:a16="http://schemas.microsoft.com/office/drawing/2014/main" id="{8A9F77A0-462F-EE6B-23B7-0238567DB35B}"/>
              </a:ext>
            </a:extLst>
          </p:cNvPr>
          <p:cNvSpPr/>
          <p:nvPr/>
        </p:nvSpPr>
        <p:spPr>
          <a:xfrm>
            <a:off x="76200" y="495300"/>
            <a:ext cx="381000" cy="381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a:grpSpLocks noChangeAspect="1"/>
          </p:cNvGrpSpPr>
          <p:nvPr/>
        </p:nvGrpSpPr>
        <p:grpSpPr>
          <a:xfrm>
            <a:off x="2370364" y="4730586"/>
            <a:ext cx="8129506" cy="4877703"/>
            <a:chOff x="0" y="0"/>
            <a:chExt cx="6350000" cy="3810000"/>
          </a:xfrm>
        </p:grpSpPr>
        <p:sp>
          <p:nvSpPr>
            <p:cNvPr id="6" name="Freeform 6"/>
            <p:cNvSpPr/>
            <p:nvPr/>
          </p:nvSpPr>
          <p:spPr>
            <a:xfrm>
              <a:off x="0" y="0"/>
              <a:ext cx="6350000" cy="3810000"/>
            </a:xfrm>
            <a:custGeom>
              <a:avLst/>
              <a:gdLst/>
              <a:ahLst/>
              <a:cxnLst/>
              <a:rect l="l" t="t" r="r" b="b"/>
              <a:pathLst>
                <a:path w="6350000" h="3810000">
                  <a:moveTo>
                    <a:pt x="0" y="3175000"/>
                  </a:moveTo>
                  <a:lnTo>
                    <a:pt x="0" y="635000"/>
                  </a:lnTo>
                  <a:cubicBezTo>
                    <a:pt x="0" y="284480"/>
                    <a:pt x="284480" y="0"/>
                    <a:pt x="635000" y="0"/>
                  </a:cubicBezTo>
                  <a:lnTo>
                    <a:pt x="5715000" y="0"/>
                  </a:lnTo>
                  <a:cubicBezTo>
                    <a:pt x="6065520" y="0"/>
                    <a:pt x="6350000" y="284480"/>
                    <a:pt x="6350000" y="635000"/>
                  </a:cubicBezTo>
                  <a:lnTo>
                    <a:pt x="6350000" y="3175000"/>
                  </a:lnTo>
                  <a:cubicBezTo>
                    <a:pt x="6350000" y="3525520"/>
                    <a:pt x="6065520" y="3810000"/>
                    <a:pt x="5715000" y="3810000"/>
                  </a:cubicBezTo>
                  <a:lnTo>
                    <a:pt x="635000" y="3810000"/>
                  </a:lnTo>
                  <a:cubicBezTo>
                    <a:pt x="284480" y="3810000"/>
                    <a:pt x="0" y="3525520"/>
                    <a:pt x="0" y="3175000"/>
                  </a:cubicBezTo>
                  <a:close/>
                </a:path>
              </a:pathLst>
            </a:custGeom>
            <a:solidFill>
              <a:srgbClr val="CEDDB1"/>
            </a:solidFill>
            <a:ln w="12700">
              <a:solidFill>
                <a:srgbClr val="000000"/>
              </a:solidFill>
            </a:ln>
          </p:spPr>
          <p:txBody>
            <a:bodyPr/>
            <a:lstStyle/>
            <a:p>
              <a:endParaRPr lang="en-GB"/>
            </a:p>
          </p:txBody>
        </p:sp>
      </p:grpSp>
      <p:sp>
        <p:nvSpPr>
          <p:cNvPr id="7" name="TextBox 7"/>
          <p:cNvSpPr txBox="1"/>
          <p:nvPr/>
        </p:nvSpPr>
        <p:spPr>
          <a:xfrm>
            <a:off x="2867124" y="5012978"/>
            <a:ext cx="7135984" cy="4265295"/>
          </a:xfrm>
          <a:prstGeom prst="rect">
            <a:avLst/>
          </a:prstGeom>
        </p:spPr>
        <p:txBody>
          <a:bodyPr lIns="0" tIns="0" rIns="0" bIns="0" rtlCol="0" anchor="t">
            <a:spAutoFit/>
          </a:bodyPr>
          <a:lstStyle/>
          <a:p>
            <a:pPr>
              <a:lnSpc>
                <a:spcPts val="3779"/>
              </a:lnSpc>
            </a:pPr>
            <a:r>
              <a:rPr lang="en-US" sz="2700">
                <a:solidFill>
                  <a:srgbClr val="000000"/>
                </a:solidFill>
                <a:latin typeface="Pangolin"/>
              </a:rPr>
              <a:t>Throughout the school we pray together at key moments during the day. We gather together in Worship for school assemblies and celebrate  Mass together.</a:t>
            </a:r>
          </a:p>
          <a:p>
            <a:pPr>
              <a:lnSpc>
                <a:spcPts val="3779"/>
              </a:lnSpc>
            </a:pPr>
            <a:endParaRPr lang="en-US" sz="2700">
              <a:solidFill>
                <a:srgbClr val="000000"/>
              </a:solidFill>
              <a:latin typeface="Pangolin"/>
            </a:endParaRPr>
          </a:p>
          <a:p>
            <a:pPr>
              <a:lnSpc>
                <a:spcPts val="3779"/>
              </a:lnSpc>
              <a:spcBef>
                <a:spcPct val="0"/>
              </a:spcBef>
            </a:pPr>
            <a:r>
              <a:rPr lang="en-US" sz="2700">
                <a:solidFill>
                  <a:srgbClr val="000000"/>
                </a:solidFill>
                <a:latin typeface="Pangolin"/>
              </a:rPr>
              <a:t>In our learning, we grow our faith by listening to stories, creating art work, writing our own prayers, role playing, singing and listening to music.</a:t>
            </a:r>
          </a:p>
        </p:txBody>
      </p:sp>
      <p:sp>
        <p:nvSpPr>
          <p:cNvPr id="8" name="TextBox 8"/>
          <p:cNvSpPr txBox="1"/>
          <p:nvPr/>
        </p:nvSpPr>
        <p:spPr>
          <a:xfrm>
            <a:off x="2867124" y="2609051"/>
            <a:ext cx="12584415" cy="1803401"/>
          </a:xfrm>
          <a:prstGeom prst="rect">
            <a:avLst/>
          </a:prstGeom>
        </p:spPr>
        <p:txBody>
          <a:bodyPr lIns="0" tIns="0" rIns="0" bIns="0" rtlCol="0" anchor="t">
            <a:spAutoFit/>
          </a:bodyPr>
          <a:lstStyle/>
          <a:p>
            <a:pPr marL="0" lvl="0" indent="0" algn="ctr">
              <a:lnSpc>
                <a:spcPts val="13999"/>
              </a:lnSpc>
              <a:spcBef>
                <a:spcPct val="0"/>
              </a:spcBef>
            </a:pPr>
            <a:r>
              <a:rPr lang="en-US" sz="9999" spc="1049">
                <a:solidFill>
                  <a:srgbClr val="000000"/>
                </a:solidFill>
                <a:latin typeface="AC Fat Bamboo"/>
              </a:rPr>
              <a:t>Our Catholic Life </a:t>
            </a:r>
          </a:p>
        </p:txBody>
      </p:sp>
      <p:sp>
        <p:nvSpPr>
          <p:cNvPr id="9" name="Freeform 9"/>
          <p:cNvSpPr/>
          <p:nvPr/>
        </p:nvSpPr>
        <p:spPr>
          <a:xfrm>
            <a:off x="13696645" y="1190736"/>
            <a:ext cx="1561078" cy="1835786"/>
          </a:xfrm>
          <a:custGeom>
            <a:avLst/>
            <a:gdLst/>
            <a:ahLst/>
            <a:cxnLst/>
            <a:rect l="l" t="t" r="r" b="b"/>
            <a:pathLst>
              <a:path w="1561078" h="1835786">
                <a:moveTo>
                  <a:pt x="0" y="0"/>
                </a:moveTo>
                <a:lnTo>
                  <a:pt x="1561078" y="0"/>
                </a:lnTo>
                <a:lnTo>
                  <a:pt x="1561078" y="1835785"/>
                </a:lnTo>
                <a:lnTo>
                  <a:pt x="0" y="18357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a:off x="9365314" y="7882535"/>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 name="Freeform 11"/>
          <p:cNvSpPr/>
          <p:nvPr/>
        </p:nvSpPr>
        <p:spPr>
          <a:xfrm>
            <a:off x="8194547" y="1028700"/>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8"/>
            <a:stretch>
              <a:fillRect/>
            </a:stretch>
          </a:blipFill>
        </p:spPr>
        <p:txBody>
          <a:bodyPr/>
          <a:lstStyle/>
          <a:p>
            <a:endParaRPr lang="en-GB"/>
          </a:p>
        </p:txBody>
      </p:sp>
      <p:sp>
        <p:nvSpPr>
          <p:cNvPr id="12" name="Freeform 12"/>
          <p:cNvSpPr/>
          <p:nvPr/>
        </p:nvSpPr>
        <p:spPr>
          <a:xfrm rot="4674825">
            <a:off x="8482475" y="-478393"/>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Freeform 13"/>
          <p:cNvSpPr/>
          <p:nvPr/>
        </p:nvSpPr>
        <p:spPr>
          <a:xfrm>
            <a:off x="11544298" y="5896624"/>
            <a:ext cx="7814483" cy="5860862"/>
          </a:xfrm>
          <a:custGeom>
            <a:avLst/>
            <a:gdLst/>
            <a:ahLst/>
            <a:cxnLst/>
            <a:rect l="l" t="t" r="r" b="b"/>
            <a:pathLst>
              <a:path w="7814483" h="5860862">
                <a:moveTo>
                  <a:pt x="0" y="0"/>
                </a:moveTo>
                <a:lnTo>
                  <a:pt x="7814482" y="0"/>
                </a:lnTo>
                <a:lnTo>
                  <a:pt x="7814482" y="5860862"/>
                </a:lnTo>
                <a:lnTo>
                  <a:pt x="0" y="5860862"/>
                </a:lnTo>
                <a:lnTo>
                  <a:pt x="0" y="0"/>
                </a:lnTo>
                <a:close/>
              </a:path>
            </a:pathLst>
          </a:custGeom>
          <a:blipFill>
            <a:blip r:embed="rId11"/>
            <a:stretch>
              <a:fillRect/>
            </a:stretch>
          </a:blipFill>
        </p:spPr>
        <p:txBody>
          <a:bodyPr/>
          <a:lstStyle/>
          <a:p>
            <a:endParaRPr lang="en-GB"/>
          </a:p>
        </p:txBody>
      </p:sp>
      <p:sp>
        <p:nvSpPr>
          <p:cNvPr id="14" name="Oval 13">
            <a:extLst>
              <a:ext uri="{FF2B5EF4-FFF2-40B4-BE49-F238E27FC236}">
                <a16:creationId xmlns:a16="http://schemas.microsoft.com/office/drawing/2014/main" id="{1A29F1AF-E5D8-D816-C376-C1344B48730C}"/>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291759" y="6262818"/>
            <a:ext cx="7467218" cy="1549519"/>
          </a:xfrm>
          <a:custGeom>
            <a:avLst/>
            <a:gdLst/>
            <a:ahLst/>
            <a:cxnLst/>
            <a:rect l="l" t="t" r="r" b="b"/>
            <a:pathLst>
              <a:path w="7467218" h="1549519">
                <a:moveTo>
                  <a:pt x="0" y="0"/>
                </a:moveTo>
                <a:lnTo>
                  <a:pt x="7467218" y="0"/>
                </a:lnTo>
                <a:lnTo>
                  <a:pt x="7467218"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13456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386398" flipH="1">
            <a:off x="17114299" y="2963378"/>
            <a:ext cx="836761" cy="1574738"/>
          </a:xfrm>
          <a:custGeom>
            <a:avLst/>
            <a:gdLst/>
            <a:ahLst/>
            <a:cxnLst/>
            <a:rect l="l" t="t" r="r" b="b"/>
            <a:pathLst>
              <a:path w="836761" h="1574738">
                <a:moveTo>
                  <a:pt x="836761" y="0"/>
                </a:moveTo>
                <a:lnTo>
                  <a:pt x="0" y="0"/>
                </a:lnTo>
                <a:lnTo>
                  <a:pt x="0" y="1574738"/>
                </a:lnTo>
                <a:lnTo>
                  <a:pt x="836761" y="1574738"/>
                </a:lnTo>
                <a:lnTo>
                  <a:pt x="83676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6" name="Group 6"/>
          <p:cNvGrpSpPr>
            <a:grpSpLocks noChangeAspect="1"/>
          </p:cNvGrpSpPr>
          <p:nvPr/>
        </p:nvGrpSpPr>
        <p:grpSpPr>
          <a:xfrm>
            <a:off x="12773326" y="3752334"/>
            <a:ext cx="4857713" cy="4806444"/>
            <a:chOff x="0" y="0"/>
            <a:chExt cx="19253200" cy="19050000"/>
          </a:xfrm>
        </p:grpSpPr>
        <p:sp>
          <p:nvSpPr>
            <p:cNvPr id="7" name="Freeform 7"/>
            <p:cNvSpPr/>
            <p:nvPr/>
          </p:nvSpPr>
          <p:spPr>
            <a:xfrm>
              <a:off x="389576" y="287976"/>
              <a:ext cx="18474047" cy="18474047"/>
            </a:xfrm>
            <a:custGeom>
              <a:avLst/>
              <a:gdLst/>
              <a:ahLst/>
              <a:cxnLst/>
              <a:rect l="l" t="t" r="r" b="b"/>
              <a:pathLst>
                <a:path w="18474047" h="18474047">
                  <a:moveTo>
                    <a:pt x="17583708" y="11200648"/>
                  </a:moveTo>
                  <a:cubicBezTo>
                    <a:pt x="18474048" y="13031766"/>
                    <a:pt x="18105484" y="15226006"/>
                    <a:pt x="16665746" y="16665746"/>
                  </a:cubicBezTo>
                  <a:cubicBezTo>
                    <a:pt x="15226006" y="18105484"/>
                    <a:pt x="13031766" y="18474048"/>
                    <a:pt x="11200648" y="17583708"/>
                  </a:cubicBezTo>
                  <a:lnTo>
                    <a:pt x="9237024" y="16628943"/>
                  </a:lnTo>
                  <a:lnTo>
                    <a:pt x="7273401" y="17583708"/>
                  </a:lnTo>
                  <a:cubicBezTo>
                    <a:pt x="5442282" y="18474048"/>
                    <a:pt x="3248042" y="18105484"/>
                    <a:pt x="1808304" y="16665746"/>
                  </a:cubicBezTo>
                  <a:cubicBezTo>
                    <a:pt x="368563" y="15226006"/>
                    <a:pt x="0" y="13031766"/>
                    <a:pt x="890339" y="11200648"/>
                  </a:cubicBezTo>
                  <a:lnTo>
                    <a:pt x="1845105" y="9237024"/>
                  </a:lnTo>
                  <a:lnTo>
                    <a:pt x="890339" y="7273401"/>
                  </a:lnTo>
                  <a:cubicBezTo>
                    <a:pt x="0" y="5442282"/>
                    <a:pt x="368563" y="3248042"/>
                    <a:pt x="1808302" y="1808302"/>
                  </a:cubicBezTo>
                  <a:cubicBezTo>
                    <a:pt x="3248041" y="368563"/>
                    <a:pt x="5442282" y="0"/>
                    <a:pt x="7273400" y="890339"/>
                  </a:cubicBezTo>
                  <a:lnTo>
                    <a:pt x="9237024" y="1845105"/>
                  </a:lnTo>
                  <a:lnTo>
                    <a:pt x="11200647" y="890339"/>
                  </a:lnTo>
                  <a:cubicBezTo>
                    <a:pt x="13031766" y="0"/>
                    <a:pt x="15226004" y="368563"/>
                    <a:pt x="16665746" y="1808303"/>
                  </a:cubicBezTo>
                  <a:cubicBezTo>
                    <a:pt x="18105484" y="3248042"/>
                    <a:pt x="18474048" y="5442282"/>
                    <a:pt x="17583708" y="7273400"/>
                  </a:cubicBezTo>
                  <a:lnTo>
                    <a:pt x="16628943" y="9237024"/>
                  </a:lnTo>
                  <a:lnTo>
                    <a:pt x="17583708" y="11200648"/>
                  </a:lnTo>
                  <a:close/>
                </a:path>
              </a:pathLst>
            </a:custGeom>
            <a:blipFill>
              <a:blip r:embed="rId6"/>
              <a:stretch>
                <a:fillRect l="-16666" r="-16666"/>
              </a:stretch>
            </a:blipFill>
          </p:spPr>
          <p:txBody>
            <a:bodyPr/>
            <a:lstStyle/>
            <a:p>
              <a:endParaRPr lang="en-GB"/>
            </a:p>
          </p:txBody>
        </p:sp>
        <p:sp>
          <p:nvSpPr>
            <p:cNvPr id="8" name="Freeform 8"/>
            <p:cNvSpPr/>
            <p:nvPr/>
          </p:nvSpPr>
          <p:spPr>
            <a:xfrm>
              <a:off x="101600" y="0"/>
              <a:ext cx="19050000" cy="19050000"/>
            </a:xfrm>
            <a:custGeom>
              <a:avLst/>
              <a:gdLst/>
              <a:ahLst/>
              <a:cxnLst/>
              <a:rect l="l" t="t" r="r" b="b"/>
              <a:pathLst>
                <a:path w="19050000" h="19050000">
                  <a:moveTo>
                    <a:pt x="0" y="0"/>
                  </a:moveTo>
                  <a:lnTo>
                    <a:pt x="19050000" y="0"/>
                  </a:lnTo>
                  <a:lnTo>
                    <a:pt x="19050000" y="19050000"/>
                  </a:lnTo>
                  <a:lnTo>
                    <a:pt x="0" y="19050000"/>
                  </a:lnTo>
                  <a:close/>
                </a:path>
              </a:pathLst>
            </a:custGeom>
            <a:blipFill>
              <a:blip r:embed="rId7"/>
              <a:stretch>
                <a:fillRect r="-609"/>
              </a:stretch>
            </a:blipFill>
          </p:spPr>
          <p:txBody>
            <a:bodyPr/>
            <a:lstStyle/>
            <a:p>
              <a:endParaRPr lang="en-GB"/>
            </a:p>
          </p:txBody>
        </p:sp>
      </p:grpSp>
      <p:sp>
        <p:nvSpPr>
          <p:cNvPr id="9" name="Freeform 9"/>
          <p:cNvSpPr/>
          <p:nvPr/>
        </p:nvSpPr>
        <p:spPr>
          <a:xfrm rot="5873145">
            <a:off x="1237469" y="4304937"/>
            <a:ext cx="5797206" cy="5471113"/>
          </a:xfrm>
          <a:custGeom>
            <a:avLst/>
            <a:gdLst/>
            <a:ahLst/>
            <a:cxnLst/>
            <a:rect l="l" t="t" r="r" b="b"/>
            <a:pathLst>
              <a:path w="5797206" h="5471113">
                <a:moveTo>
                  <a:pt x="0" y="0"/>
                </a:moveTo>
                <a:lnTo>
                  <a:pt x="5797206" y="0"/>
                </a:lnTo>
                <a:lnTo>
                  <a:pt x="5797206" y="5471113"/>
                </a:lnTo>
                <a:lnTo>
                  <a:pt x="0" y="5471113"/>
                </a:lnTo>
                <a:lnTo>
                  <a:pt x="0" y="0"/>
                </a:lnTo>
                <a:close/>
              </a:path>
            </a:pathLst>
          </a:custGeom>
          <a:blipFill>
            <a:blip r:embed="rId8">
              <a:alphaModFix amt="38000"/>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0" name="TextBox 10"/>
          <p:cNvSpPr txBox="1"/>
          <p:nvPr/>
        </p:nvSpPr>
        <p:spPr>
          <a:xfrm>
            <a:off x="1028700" y="3190302"/>
            <a:ext cx="10986314" cy="7646927"/>
          </a:xfrm>
          <a:prstGeom prst="rect">
            <a:avLst/>
          </a:prstGeom>
        </p:spPr>
        <p:txBody>
          <a:bodyPr lIns="0" tIns="0" rIns="0" bIns="0" rtlCol="0" anchor="t">
            <a:spAutoFit/>
          </a:bodyPr>
          <a:lstStyle/>
          <a:p>
            <a:pPr>
              <a:lnSpc>
                <a:spcPts val="4048"/>
              </a:lnSpc>
            </a:pPr>
            <a:r>
              <a:rPr lang="en-US" sz="2891">
                <a:solidFill>
                  <a:srgbClr val="000000"/>
                </a:solidFill>
                <a:latin typeface="Pangolin"/>
              </a:rPr>
              <a:t>The Statutory Framework for the Early Years Foundation Stage explains that; </a:t>
            </a:r>
          </a:p>
          <a:p>
            <a:pPr>
              <a:lnSpc>
                <a:spcPts val="4048"/>
              </a:lnSpc>
            </a:pPr>
            <a:endParaRPr lang="en-US" sz="2891">
              <a:solidFill>
                <a:srgbClr val="000000"/>
              </a:solidFill>
              <a:latin typeface="Pangolin"/>
            </a:endParaRPr>
          </a:p>
          <a:p>
            <a:pPr>
              <a:lnSpc>
                <a:spcPts val="4048"/>
              </a:lnSpc>
            </a:pPr>
            <a:r>
              <a:rPr lang="en-US" sz="2891">
                <a:solidFill>
                  <a:srgbClr val="000000"/>
                </a:solidFill>
                <a:latin typeface="Pangolin"/>
              </a:rPr>
              <a:t>“Play is essential for children's development, building their confidence as they learn to explore, relate to others, set their own goals and solve problems. Children learn by leading their own play, and taking part in play which is guided by adults.”</a:t>
            </a:r>
          </a:p>
          <a:p>
            <a:pPr>
              <a:lnSpc>
                <a:spcPts val="4048"/>
              </a:lnSpc>
            </a:pPr>
            <a:endParaRPr lang="en-US" sz="2891">
              <a:solidFill>
                <a:srgbClr val="000000"/>
              </a:solidFill>
              <a:latin typeface="Pangolin"/>
            </a:endParaRPr>
          </a:p>
          <a:p>
            <a:pPr>
              <a:lnSpc>
                <a:spcPts val="4048"/>
              </a:lnSpc>
            </a:pPr>
            <a:r>
              <a:rPr lang="en-US" sz="2891">
                <a:solidFill>
                  <a:srgbClr val="000000"/>
                </a:solidFill>
                <a:latin typeface="Pangolin"/>
              </a:rPr>
              <a:t>Therefore, as professional practitioners, we are constantly adapting and developing their learning environment to meet the needs of all of our children.</a:t>
            </a:r>
          </a:p>
          <a:p>
            <a:pPr>
              <a:lnSpc>
                <a:spcPts val="4048"/>
              </a:lnSpc>
            </a:pPr>
            <a:endParaRPr lang="en-US" sz="2891">
              <a:solidFill>
                <a:srgbClr val="000000"/>
              </a:solidFill>
              <a:latin typeface="Pangolin"/>
            </a:endParaRPr>
          </a:p>
          <a:p>
            <a:pPr>
              <a:lnSpc>
                <a:spcPts val="4048"/>
              </a:lnSpc>
            </a:pPr>
            <a:endParaRPr lang="en-US" sz="2891">
              <a:solidFill>
                <a:srgbClr val="000000"/>
              </a:solidFill>
              <a:latin typeface="Pangolin"/>
            </a:endParaRPr>
          </a:p>
          <a:p>
            <a:pPr>
              <a:lnSpc>
                <a:spcPts val="4048"/>
              </a:lnSpc>
            </a:pPr>
            <a:endParaRPr lang="en-US" sz="2891">
              <a:solidFill>
                <a:srgbClr val="000000"/>
              </a:solidFill>
              <a:latin typeface="Pangolin"/>
            </a:endParaRPr>
          </a:p>
          <a:p>
            <a:pPr>
              <a:lnSpc>
                <a:spcPts val="4048"/>
              </a:lnSpc>
              <a:spcBef>
                <a:spcPct val="0"/>
              </a:spcBef>
            </a:pPr>
            <a:endParaRPr lang="en-US" sz="2891">
              <a:solidFill>
                <a:srgbClr val="000000"/>
              </a:solidFill>
              <a:latin typeface="Pangolin"/>
            </a:endParaRPr>
          </a:p>
        </p:txBody>
      </p:sp>
      <p:sp>
        <p:nvSpPr>
          <p:cNvPr id="11" name="TextBox 11"/>
          <p:cNvSpPr txBox="1"/>
          <p:nvPr/>
        </p:nvSpPr>
        <p:spPr>
          <a:xfrm>
            <a:off x="618546" y="1089323"/>
            <a:ext cx="13515924" cy="1803401"/>
          </a:xfrm>
          <a:prstGeom prst="rect">
            <a:avLst/>
          </a:prstGeom>
        </p:spPr>
        <p:txBody>
          <a:bodyPr lIns="0" tIns="0" rIns="0" bIns="0" rtlCol="0" anchor="t">
            <a:spAutoFit/>
          </a:bodyPr>
          <a:lstStyle/>
          <a:p>
            <a:pPr marL="0" lvl="0" indent="0">
              <a:lnSpc>
                <a:spcPts val="13999"/>
              </a:lnSpc>
              <a:spcBef>
                <a:spcPct val="0"/>
              </a:spcBef>
            </a:pPr>
            <a:r>
              <a:rPr lang="en-US" sz="9999" spc="979">
                <a:solidFill>
                  <a:srgbClr val="000000"/>
                </a:solidFill>
                <a:latin typeface="AC Fat Bamboo"/>
              </a:rPr>
              <a:t>Our learning environment</a:t>
            </a:r>
          </a:p>
        </p:txBody>
      </p:sp>
      <p:sp>
        <p:nvSpPr>
          <p:cNvPr id="12" name="Freeform 12"/>
          <p:cNvSpPr/>
          <p:nvPr/>
        </p:nvSpPr>
        <p:spPr>
          <a:xfrm>
            <a:off x="14454424" y="1151248"/>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10"/>
            <a:stretch>
              <a:fillRect/>
            </a:stretch>
          </a:blipFill>
        </p:spPr>
        <p:txBody>
          <a:bodyPr/>
          <a:lstStyle/>
          <a:p>
            <a:endParaRPr lang="en-GB"/>
          </a:p>
        </p:txBody>
      </p:sp>
      <p:sp>
        <p:nvSpPr>
          <p:cNvPr id="13" name="Freeform 13"/>
          <p:cNvSpPr/>
          <p:nvPr/>
        </p:nvSpPr>
        <p:spPr>
          <a:xfrm rot="1892852">
            <a:off x="14116356" y="415802"/>
            <a:ext cx="907712" cy="1708263"/>
          </a:xfrm>
          <a:custGeom>
            <a:avLst/>
            <a:gdLst/>
            <a:ahLst/>
            <a:cxnLst/>
            <a:rect l="l" t="t" r="r" b="b"/>
            <a:pathLst>
              <a:path w="907712" h="1708263">
                <a:moveTo>
                  <a:pt x="0" y="0"/>
                </a:moveTo>
                <a:lnTo>
                  <a:pt x="907711" y="0"/>
                </a:lnTo>
                <a:lnTo>
                  <a:pt x="907711" y="1708263"/>
                </a:lnTo>
                <a:lnTo>
                  <a:pt x="0" y="170826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4" name="Oval 13">
            <a:extLst>
              <a:ext uri="{FF2B5EF4-FFF2-40B4-BE49-F238E27FC236}">
                <a16:creationId xmlns:a16="http://schemas.microsoft.com/office/drawing/2014/main" id="{B4D5E483-4C71-6407-5409-2E9B02AF246C}"/>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291759" y="6262818"/>
            <a:ext cx="7467218" cy="1549519"/>
          </a:xfrm>
          <a:custGeom>
            <a:avLst/>
            <a:gdLst/>
            <a:ahLst/>
            <a:cxnLst/>
            <a:rect l="l" t="t" r="r" b="b"/>
            <a:pathLst>
              <a:path w="7467218" h="1549519">
                <a:moveTo>
                  <a:pt x="0" y="0"/>
                </a:moveTo>
                <a:lnTo>
                  <a:pt x="7467218" y="0"/>
                </a:lnTo>
                <a:lnTo>
                  <a:pt x="7467218"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13456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028700" y="1974694"/>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2175279">
            <a:off x="647642" y="903929"/>
            <a:ext cx="1137935" cy="2141530"/>
          </a:xfrm>
          <a:custGeom>
            <a:avLst/>
            <a:gdLst/>
            <a:ahLst/>
            <a:cxnLst/>
            <a:rect l="l" t="t" r="r" b="b"/>
            <a:pathLst>
              <a:path w="1137935" h="2141530">
                <a:moveTo>
                  <a:pt x="0" y="0"/>
                </a:moveTo>
                <a:lnTo>
                  <a:pt x="1137935" y="0"/>
                </a:lnTo>
                <a:lnTo>
                  <a:pt x="1137935" y="2141530"/>
                </a:lnTo>
                <a:lnTo>
                  <a:pt x="0" y="214153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4322405" y="7352560"/>
            <a:ext cx="2220722" cy="2220722"/>
          </a:xfrm>
          <a:custGeom>
            <a:avLst/>
            <a:gdLst/>
            <a:ahLst/>
            <a:cxnLst/>
            <a:rect l="l" t="t" r="r" b="b"/>
            <a:pathLst>
              <a:path w="2220722" h="2220722">
                <a:moveTo>
                  <a:pt x="0" y="0"/>
                </a:moveTo>
                <a:lnTo>
                  <a:pt x="2220722" y="0"/>
                </a:lnTo>
                <a:lnTo>
                  <a:pt x="2220722" y="2220722"/>
                </a:lnTo>
                <a:lnTo>
                  <a:pt x="0" y="2220722"/>
                </a:lnTo>
                <a:lnTo>
                  <a:pt x="0" y="0"/>
                </a:lnTo>
                <a:close/>
              </a:path>
            </a:pathLst>
          </a:custGeom>
          <a:blipFill>
            <a:blip r:embed="rId7"/>
            <a:stretch>
              <a:fillRect/>
            </a:stretch>
          </a:blipFill>
        </p:spPr>
        <p:txBody>
          <a:bodyPr/>
          <a:lstStyle/>
          <a:p>
            <a:endParaRPr lang="en-GB"/>
          </a:p>
        </p:txBody>
      </p:sp>
      <p:sp>
        <p:nvSpPr>
          <p:cNvPr id="8" name="Freeform 8"/>
          <p:cNvSpPr/>
          <p:nvPr/>
        </p:nvSpPr>
        <p:spPr>
          <a:xfrm rot="5873145">
            <a:off x="9259401" y="2577618"/>
            <a:ext cx="5797206" cy="5471113"/>
          </a:xfrm>
          <a:custGeom>
            <a:avLst/>
            <a:gdLst/>
            <a:ahLst/>
            <a:cxnLst/>
            <a:rect l="l" t="t" r="r" b="b"/>
            <a:pathLst>
              <a:path w="5797206" h="5471113">
                <a:moveTo>
                  <a:pt x="0" y="0"/>
                </a:moveTo>
                <a:lnTo>
                  <a:pt x="5797206" y="0"/>
                </a:lnTo>
                <a:lnTo>
                  <a:pt x="5797206" y="5471113"/>
                </a:lnTo>
                <a:lnTo>
                  <a:pt x="0" y="5471113"/>
                </a:lnTo>
                <a:lnTo>
                  <a:pt x="0" y="0"/>
                </a:lnTo>
                <a:close/>
              </a:path>
            </a:pathLst>
          </a:custGeom>
          <a:blipFill>
            <a:blip r:embed="rId8">
              <a:alphaModFix amt="35000"/>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 name="TextBox 9"/>
          <p:cNvSpPr txBox="1"/>
          <p:nvPr/>
        </p:nvSpPr>
        <p:spPr>
          <a:xfrm>
            <a:off x="1326069" y="4225807"/>
            <a:ext cx="13476230" cy="4367799"/>
          </a:xfrm>
          <a:prstGeom prst="rect">
            <a:avLst/>
          </a:prstGeom>
        </p:spPr>
        <p:txBody>
          <a:bodyPr wrap="square" lIns="0" tIns="0" rIns="0" bIns="0" rtlCol="0" anchor="t">
            <a:spAutoFit/>
          </a:bodyPr>
          <a:lstStyle/>
          <a:p>
            <a:pPr>
              <a:lnSpc>
                <a:spcPts val="3847"/>
              </a:lnSpc>
            </a:pPr>
            <a:r>
              <a:rPr lang="en-US" sz="2700" dirty="0">
                <a:solidFill>
                  <a:srgbClr val="000000"/>
                </a:solidFill>
                <a:latin typeface="Pangolin"/>
              </a:rPr>
              <a:t>We will send you an email with an invitation to our class page in the coming weeks. Please download the app and accept this at your earliest convenience so that we can begin sharing your child's school experiences with you.   </a:t>
            </a:r>
            <a:endParaRPr lang="en-US" sz="2748" dirty="0">
              <a:solidFill>
                <a:srgbClr val="000000"/>
              </a:solidFill>
              <a:latin typeface="Pangolin"/>
            </a:endParaRPr>
          </a:p>
          <a:p>
            <a:pPr>
              <a:lnSpc>
                <a:spcPts val="3847"/>
              </a:lnSpc>
            </a:pPr>
            <a:endParaRPr lang="en-US" sz="2748" dirty="0">
              <a:solidFill>
                <a:srgbClr val="000000"/>
              </a:solidFill>
              <a:latin typeface="Pangolin"/>
            </a:endParaRPr>
          </a:p>
          <a:p>
            <a:pPr>
              <a:lnSpc>
                <a:spcPts val="3847"/>
              </a:lnSpc>
              <a:spcBef>
                <a:spcPct val="0"/>
              </a:spcBef>
            </a:pPr>
            <a:r>
              <a:rPr lang="en-US" sz="2700" dirty="0">
                <a:solidFill>
                  <a:srgbClr val="000000"/>
                </a:solidFill>
                <a:latin typeface="Pangolin"/>
              </a:rPr>
              <a:t>We are only able to set up one account per family, so please let us know which email address you would prefer us to use. </a:t>
            </a:r>
          </a:p>
          <a:p>
            <a:pPr>
              <a:lnSpc>
                <a:spcPts val="3847"/>
              </a:lnSpc>
              <a:spcBef>
                <a:spcPct val="0"/>
              </a:spcBef>
            </a:pPr>
            <a:endParaRPr lang="en-US" sz="2700" dirty="0">
              <a:solidFill>
                <a:srgbClr val="000000"/>
              </a:solidFill>
              <a:latin typeface="Pangolin"/>
            </a:endParaRPr>
          </a:p>
          <a:p>
            <a:pPr>
              <a:lnSpc>
                <a:spcPts val="3847"/>
              </a:lnSpc>
              <a:spcBef>
                <a:spcPct val="0"/>
              </a:spcBef>
            </a:pPr>
            <a:r>
              <a:rPr lang="en-US" sz="2700" dirty="0">
                <a:solidFill>
                  <a:srgbClr val="000000"/>
                </a:solidFill>
                <a:latin typeface="Pangolin"/>
              </a:rPr>
              <a:t>We share learning and experiences through class dojo, this is a snap shot of their learning and is there to provide a conversation starter.</a:t>
            </a:r>
          </a:p>
        </p:txBody>
      </p:sp>
      <p:sp>
        <p:nvSpPr>
          <p:cNvPr id="10" name="Freeform 10"/>
          <p:cNvSpPr/>
          <p:nvPr/>
        </p:nvSpPr>
        <p:spPr>
          <a:xfrm rot="-2004297" flipH="1">
            <a:off x="15625846" y="6281795"/>
            <a:ext cx="1137935" cy="2141530"/>
          </a:xfrm>
          <a:custGeom>
            <a:avLst/>
            <a:gdLst/>
            <a:ahLst/>
            <a:cxnLst/>
            <a:rect l="l" t="t" r="r" b="b"/>
            <a:pathLst>
              <a:path w="1137935" h="2141530">
                <a:moveTo>
                  <a:pt x="1137934" y="0"/>
                </a:moveTo>
                <a:lnTo>
                  <a:pt x="0" y="0"/>
                </a:lnTo>
                <a:lnTo>
                  <a:pt x="0" y="2141530"/>
                </a:lnTo>
                <a:lnTo>
                  <a:pt x="1137934" y="2141530"/>
                </a:lnTo>
                <a:lnTo>
                  <a:pt x="1137934"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 name="TextBox 11"/>
          <p:cNvSpPr txBox="1"/>
          <p:nvPr/>
        </p:nvSpPr>
        <p:spPr>
          <a:xfrm>
            <a:off x="7077736" y="263267"/>
            <a:ext cx="10691831" cy="1803401"/>
          </a:xfrm>
          <a:prstGeom prst="rect">
            <a:avLst/>
          </a:prstGeom>
        </p:spPr>
        <p:txBody>
          <a:bodyPr lIns="0" tIns="0" rIns="0" bIns="0" rtlCol="0" anchor="t">
            <a:spAutoFit/>
          </a:bodyPr>
          <a:lstStyle/>
          <a:p>
            <a:pPr marL="0" lvl="0" indent="0" algn="r">
              <a:lnSpc>
                <a:spcPts val="13999"/>
              </a:lnSpc>
              <a:spcBef>
                <a:spcPct val="0"/>
              </a:spcBef>
            </a:pPr>
            <a:r>
              <a:rPr lang="en-US" sz="9999" spc="979">
                <a:solidFill>
                  <a:srgbClr val="000000"/>
                </a:solidFill>
                <a:latin typeface="AC Fat Bamboo"/>
              </a:rPr>
              <a:t>Sharing our learning</a:t>
            </a:r>
          </a:p>
        </p:txBody>
      </p:sp>
      <p:sp>
        <p:nvSpPr>
          <p:cNvPr id="13" name="TextBox 13"/>
          <p:cNvSpPr txBox="1"/>
          <p:nvPr/>
        </p:nvSpPr>
        <p:spPr>
          <a:xfrm>
            <a:off x="3567669" y="2440454"/>
            <a:ext cx="13965011" cy="976630"/>
          </a:xfrm>
          <a:prstGeom prst="rect">
            <a:avLst/>
          </a:prstGeom>
        </p:spPr>
        <p:txBody>
          <a:bodyPr lIns="0" tIns="0" rIns="0" bIns="0" rtlCol="0" anchor="t">
            <a:spAutoFit/>
          </a:bodyPr>
          <a:lstStyle/>
          <a:p>
            <a:pPr algn="r">
              <a:lnSpc>
                <a:spcPts val="3919"/>
              </a:lnSpc>
              <a:spcBef>
                <a:spcPct val="0"/>
              </a:spcBef>
            </a:pPr>
            <a:r>
              <a:rPr lang="en-US" sz="2799">
                <a:solidFill>
                  <a:srgbClr val="000000"/>
                </a:solidFill>
                <a:latin typeface="Pangolin"/>
              </a:rPr>
              <a:t>Class Dojo is an educational communication platform we use in school to reward behaviour choices and share our learning on our class feed with parents. </a:t>
            </a:r>
          </a:p>
        </p:txBody>
      </p:sp>
      <p:sp>
        <p:nvSpPr>
          <p:cNvPr id="12" name="Oval 11">
            <a:extLst>
              <a:ext uri="{FF2B5EF4-FFF2-40B4-BE49-F238E27FC236}">
                <a16:creationId xmlns:a16="http://schemas.microsoft.com/office/drawing/2014/main" id="{49FFF585-E5D2-9E1D-EF7C-96C3B7EB23F2}"/>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820442" y="2507961"/>
            <a:ext cx="8647187" cy="8647187"/>
            <a:chOff x="0" y="0"/>
            <a:chExt cx="11529582" cy="11529582"/>
          </a:xfrm>
        </p:grpSpPr>
        <p:sp>
          <p:nvSpPr>
            <p:cNvPr id="3" name="Freeform 3"/>
            <p:cNvSpPr/>
            <p:nvPr/>
          </p:nvSpPr>
          <p:spPr>
            <a:xfrm rot="5400000">
              <a:off x="3644708" y="4968202"/>
              <a:ext cx="11529582" cy="1593179"/>
            </a:xfrm>
            <a:custGeom>
              <a:avLst/>
              <a:gdLst/>
              <a:ahLst/>
              <a:cxnLst/>
              <a:rect l="l" t="t" r="r" b="b"/>
              <a:pathLst>
                <a:path w="11529582" h="1593179">
                  <a:moveTo>
                    <a:pt x="0" y="0"/>
                  </a:moveTo>
                  <a:lnTo>
                    <a:pt x="11529582" y="0"/>
                  </a:lnTo>
                  <a:lnTo>
                    <a:pt x="11529582" y="1593178"/>
                  </a:lnTo>
                  <a:lnTo>
                    <a:pt x="0" y="15931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0800000">
              <a:off x="0" y="8924252"/>
              <a:ext cx="11529582" cy="1593179"/>
            </a:xfrm>
            <a:custGeom>
              <a:avLst/>
              <a:gdLst/>
              <a:ahLst/>
              <a:cxnLst/>
              <a:rect l="l" t="t" r="r" b="b"/>
              <a:pathLst>
                <a:path w="11529582" h="1593179">
                  <a:moveTo>
                    <a:pt x="0" y="0"/>
                  </a:moveTo>
                  <a:lnTo>
                    <a:pt x="11529582" y="0"/>
                  </a:lnTo>
                  <a:lnTo>
                    <a:pt x="11529582" y="1593179"/>
                  </a:lnTo>
                  <a:lnTo>
                    <a:pt x="0" y="15931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5" name="Freeform 5"/>
          <p:cNvSpPr/>
          <p:nvPr/>
        </p:nvSpPr>
        <p:spPr>
          <a:xfrm rot="2700000">
            <a:off x="5562717" y="2632325"/>
            <a:ext cx="7742986" cy="7742986"/>
          </a:xfrm>
          <a:custGeom>
            <a:avLst/>
            <a:gdLst/>
            <a:ahLst/>
            <a:cxnLst/>
            <a:rect l="l" t="t" r="r" b="b"/>
            <a:pathLst>
              <a:path w="7742986" h="7742986">
                <a:moveTo>
                  <a:pt x="0" y="0"/>
                </a:moveTo>
                <a:lnTo>
                  <a:pt x="7742986" y="0"/>
                </a:lnTo>
                <a:lnTo>
                  <a:pt x="7742986" y="7742986"/>
                </a:lnTo>
                <a:lnTo>
                  <a:pt x="0" y="7742986"/>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4240147" y="2915041"/>
            <a:ext cx="3604861" cy="3402088"/>
          </a:xfrm>
          <a:custGeom>
            <a:avLst/>
            <a:gdLst/>
            <a:ahLst/>
            <a:cxnLst/>
            <a:rect l="l" t="t" r="r" b="b"/>
            <a:pathLst>
              <a:path w="3604861" h="3402088">
                <a:moveTo>
                  <a:pt x="0" y="0"/>
                </a:moveTo>
                <a:lnTo>
                  <a:pt x="3604861" y="0"/>
                </a:lnTo>
                <a:lnTo>
                  <a:pt x="3604861" y="3402088"/>
                </a:lnTo>
                <a:lnTo>
                  <a:pt x="0" y="340208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p:cNvSpPr/>
          <p:nvPr/>
        </p:nvSpPr>
        <p:spPr>
          <a:xfrm rot="-9503582">
            <a:off x="11863354" y="6016818"/>
            <a:ext cx="2182769" cy="2059988"/>
          </a:xfrm>
          <a:custGeom>
            <a:avLst/>
            <a:gdLst/>
            <a:ahLst/>
            <a:cxnLst/>
            <a:rect l="l" t="t" r="r" b="b"/>
            <a:pathLst>
              <a:path w="2182769" h="2059988">
                <a:moveTo>
                  <a:pt x="0" y="0"/>
                </a:moveTo>
                <a:lnTo>
                  <a:pt x="2182769" y="0"/>
                </a:lnTo>
                <a:lnTo>
                  <a:pt x="2182769" y="2059988"/>
                </a:lnTo>
                <a:lnTo>
                  <a:pt x="0" y="2059988"/>
                </a:lnTo>
                <a:lnTo>
                  <a:pt x="0" y="0"/>
                </a:lnTo>
                <a:close/>
              </a:path>
            </a:pathLst>
          </a:custGeom>
          <a:blipFill>
            <a:blip r:embed="rId8">
              <a:alphaModFix amt="44999"/>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 name="Freeform 8"/>
          <p:cNvSpPr/>
          <p:nvPr/>
        </p:nvSpPr>
        <p:spPr>
          <a:xfrm rot="-5400000">
            <a:off x="-3352035" y="7706000"/>
            <a:ext cx="7467218" cy="1549519"/>
          </a:xfrm>
          <a:custGeom>
            <a:avLst/>
            <a:gdLst/>
            <a:ahLst/>
            <a:cxnLst/>
            <a:rect l="l" t="t" r="r" b="b"/>
            <a:pathLst>
              <a:path w="7467218" h="1549519">
                <a:moveTo>
                  <a:pt x="0" y="0"/>
                </a:moveTo>
                <a:lnTo>
                  <a:pt x="7467218" y="0"/>
                </a:lnTo>
                <a:lnTo>
                  <a:pt x="746721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9" name="Freeform 9"/>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0" name="TextBox 10"/>
          <p:cNvSpPr txBox="1"/>
          <p:nvPr/>
        </p:nvSpPr>
        <p:spPr>
          <a:xfrm>
            <a:off x="381574" y="628360"/>
            <a:ext cx="16608591" cy="1803401"/>
          </a:xfrm>
          <a:prstGeom prst="rect">
            <a:avLst/>
          </a:prstGeom>
        </p:spPr>
        <p:txBody>
          <a:bodyPr lIns="0" tIns="0" rIns="0" bIns="0" rtlCol="0" anchor="t">
            <a:spAutoFit/>
          </a:bodyPr>
          <a:lstStyle/>
          <a:p>
            <a:pPr>
              <a:lnSpc>
                <a:spcPts val="13999"/>
              </a:lnSpc>
              <a:spcBef>
                <a:spcPct val="0"/>
              </a:spcBef>
            </a:pPr>
            <a:r>
              <a:rPr lang="en-US" sz="9999" spc="879">
                <a:solidFill>
                  <a:srgbClr val="000000"/>
                </a:solidFill>
                <a:latin typeface="AC Fat Bamboo Bold"/>
              </a:rPr>
              <a:t>Class Fund</a:t>
            </a:r>
          </a:p>
        </p:txBody>
      </p:sp>
      <p:sp>
        <p:nvSpPr>
          <p:cNvPr id="11" name="Freeform 11"/>
          <p:cNvSpPr/>
          <p:nvPr/>
        </p:nvSpPr>
        <p:spPr>
          <a:xfrm>
            <a:off x="16014853" y="1028700"/>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10"/>
            <a:stretch>
              <a:fillRect/>
            </a:stretch>
          </a:blipFill>
        </p:spPr>
        <p:txBody>
          <a:bodyPr/>
          <a:lstStyle/>
          <a:p>
            <a:endParaRPr lang="en-GB"/>
          </a:p>
        </p:txBody>
      </p:sp>
      <p:sp>
        <p:nvSpPr>
          <p:cNvPr id="12" name="Freeform 12"/>
          <p:cNvSpPr/>
          <p:nvPr/>
        </p:nvSpPr>
        <p:spPr>
          <a:xfrm>
            <a:off x="1156334" y="8480760"/>
            <a:ext cx="1145853" cy="1486365"/>
          </a:xfrm>
          <a:custGeom>
            <a:avLst/>
            <a:gdLst/>
            <a:ahLst/>
            <a:cxnLst/>
            <a:rect l="l" t="t" r="r" b="b"/>
            <a:pathLst>
              <a:path w="1145853" h="1486365">
                <a:moveTo>
                  <a:pt x="0" y="0"/>
                </a:moveTo>
                <a:lnTo>
                  <a:pt x="1145852" y="0"/>
                </a:lnTo>
                <a:lnTo>
                  <a:pt x="1145852" y="1486365"/>
                </a:lnTo>
                <a:lnTo>
                  <a:pt x="0" y="148636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p:cNvSpPr/>
          <p:nvPr/>
        </p:nvSpPr>
        <p:spPr>
          <a:xfrm rot="4674825">
            <a:off x="16399564" y="-288054"/>
            <a:ext cx="1129485" cy="2125627"/>
          </a:xfrm>
          <a:custGeom>
            <a:avLst/>
            <a:gdLst/>
            <a:ahLst/>
            <a:cxnLst/>
            <a:rect l="l" t="t" r="r" b="b"/>
            <a:pathLst>
              <a:path w="1129485" h="2125627">
                <a:moveTo>
                  <a:pt x="0" y="0"/>
                </a:moveTo>
                <a:lnTo>
                  <a:pt x="1129484" y="0"/>
                </a:lnTo>
                <a:lnTo>
                  <a:pt x="1129484" y="2125627"/>
                </a:lnTo>
                <a:lnTo>
                  <a:pt x="0" y="2125627"/>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Freeform 14"/>
          <p:cNvSpPr/>
          <p:nvPr/>
        </p:nvSpPr>
        <p:spPr>
          <a:xfrm>
            <a:off x="3279868" y="7456080"/>
            <a:ext cx="4395001" cy="3296251"/>
          </a:xfrm>
          <a:custGeom>
            <a:avLst/>
            <a:gdLst/>
            <a:ahLst/>
            <a:cxnLst/>
            <a:rect l="l" t="t" r="r" b="b"/>
            <a:pathLst>
              <a:path w="4395001" h="3296251">
                <a:moveTo>
                  <a:pt x="0" y="0"/>
                </a:moveTo>
                <a:lnTo>
                  <a:pt x="4395001" y="0"/>
                </a:lnTo>
                <a:lnTo>
                  <a:pt x="4395001" y="3296250"/>
                </a:lnTo>
                <a:lnTo>
                  <a:pt x="0" y="3296250"/>
                </a:lnTo>
                <a:lnTo>
                  <a:pt x="0" y="0"/>
                </a:lnTo>
                <a:close/>
              </a:path>
            </a:pathLst>
          </a:custGeom>
          <a:blipFill>
            <a:blip r:embed="rId15"/>
            <a:stretch>
              <a:fillRect/>
            </a:stretch>
          </a:blipFill>
        </p:spPr>
        <p:txBody>
          <a:bodyPr/>
          <a:lstStyle/>
          <a:p>
            <a:endParaRPr lang="en-GB"/>
          </a:p>
        </p:txBody>
      </p:sp>
      <p:sp>
        <p:nvSpPr>
          <p:cNvPr id="15" name="Freeform 15"/>
          <p:cNvSpPr/>
          <p:nvPr/>
        </p:nvSpPr>
        <p:spPr>
          <a:xfrm>
            <a:off x="8652550" y="7456080"/>
            <a:ext cx="6491485" cy="3998028"/>
          </a:xfrm>
          <a:custGeom>
            <a:avLst/>
            <a:gdLst/>
            <a:ahLst/>
            <a:cxnLst/>
            <a:rect l="l" t="t" r="r" b="b"/>
            <a:pathLst>
              <a:path w="6491485" h="3998028">
                <a:moveTo>
                  <a:pt x="0" y="0"/>
                </a:moveTo>
                <a:lnTo>
                  <a:pt x="6491485" y="0"/>
                </a:lnTo>
                <a:lnTo>
                  <a:pt x="6491485" y="3998028"/>
                </a:lnTo>
                <a:lnTo>
                  <a:pt x="0" y="3998028"/>
                </a:lnTo>
                <a:lnTo>
                  <a:pt x="0" y="0"/>
                </a:lnTo>
                <a:close/>
              </a:path>
            </a:pathLst>
          </a:custGeom>
          <a:blipFill>
            <a:blip r:embed="rId16"/>
            <a:stretch>
              <a:fillRect t="-21775"/>
            </a:stretch>
          </a:blipFill>
        </p:spPr>
        <p:txBody>
          <a:bodyPr/>
          <a:lstStyle/>
          <a:p>
            <a:endParaRPr lang="en-GB"/>
          </a:p>
        </p:txBody>
      </p:sp>
      <p:sp>
        <p:nvSpPr>
          <p:cNvPr id="16" name="TextBox 16"/>
          <p:cNvSpPr txBox="1"/>
          <p:nvPr/>
        </p:nvSpPr>
        <p:spPr>
          <a:xfrm>
            <a:off x="1028700" y="2374611"/>
            <a:ext cx="15100680" cy="4939030"/>
          </a:xfrm>
          <a:prstGeom prst="rect">
            <a:avLst/>
          </a:prstGeom>
        </p:spPr>
        <p:txBody>
          <a:bodyPr lIns="0" tIns="0" rIns="0" bIns="0" rtlCol="0" anchor="t">
            <a:spAutoFit/>
          </a:bodyPr>
          <a:lstStyle/>
          <a:p>
            <a:pPr algn="r">
              <a:lnSpc>
                <a:spcPts val="3919"/>
              </a:lnSpc>
            </a:pPr>
            <a:r>
              <a:rPr lang="en-US" sz="2799">
                <a:solidFill>
                  <a:srgbClr val="000000"/>
                </a:solidFill>
                <a:latin typeface="Pangolin"/>
              </a:rPr>
              <a:t>Each class in St Anthony’s has a Class Fund which parents kindly donate towards. </a:t>
            </a:r>
          </a:p>
          <a:p>
            <a:pPr algn="r">
              <a:lnSpc>
                <a:spcPts val="3919"/>
              </a:lnSpc>
            </a:pPr>
            <a:r>
              <a:rPr lang="en-US" sz="2799">
                <a:solidFill>
                  <a:srgbClr val="000000"/>
                </a:solidFill>
                <a:latin typeface="Pangolin"/>
              </a:rPr>
              <a:t>As mentioned, learning in the Early Years Foundation Stage is creative, imaginative and play based, each week in Reception Class we use many items in our activities which have to be replaced regularly, such as cooking ingredients, craft materials and other resources. </a:t>
            </a:r>
          </a:p>
          <a:p>
            <a:pPr algn="ctr">
              <a:lnSpc>
                <a:spcPts val="3919"/>
              </a:lnSpc>
            </a:pPr>
            <a:endParaRPr lang="en-US" sz="2799">
              <a:solidFill>
                <a:srgbClr val="000000"/>
              </a:solidFill>
              <a:latin typeface="Pangolin"/>
            </a:endParaRPr>
          </a:p>
          <a:p>
            <a:pPr algn="ctr">
              <a:lnSpc>
                <a:spcPts val="3919"/>
              </a:lnSpc>
            </a:pPr>
            <a:r>
              <a:rPr lang="en-US" sz="2799">
                <a:solidFill>
                  <a:srgbClr val="000000"/>
                </a:solidFill>
                <a:latin typeface="Pangolin"/>
              </a:rPr>
              <a:t>To help fund this, we ask that parents make a voluntary contribution of £2.00 per week. </a:t>
            </a:r>
          </a:p>
          <a:p>
            <a:pPr algn="ctr">
              <a:lnSpc>
                <a:spcPts val="3919"/>
              </a:lnSpc>
            </a:pPr>
            <a:endParaRPr lang="en-US" sz="2799">
              <a:solidFill>
                <a:srgbClr val="000000"/>
              </a:solidFill>
              <a:latin typeface="Pangolin"/>
            </a:endParaRPr>
          </a:p>
          <a:p>
            <a:pPr>
              <a:lnSpc>
                <a:spcPts val="3919"/>
              </a:lnSpc>
              <a:spcBef>
                <a:spcPct val="0"/>
              </a:spcBef>
            </a:pPr>
            <a:r>
              <a:rPr lang="en-US" sz="2799">
                <a:solidFill>
                  <a:srgbClr val="000000"/>
                </a:solidFill>
                <a:latin typeface="Pangolin"/>
              </a:rPr>
              <a:t>We also have a Wishlist on Amazon of much needed resources which is regularly updated. By following the link on our class page of the school website, you can choose and purchase the resources you wish to gift to our Class, any of which will be gratefully received. </a:t>
            </a:r>
          </a:p>
        </p:txBody>
      </p:sp>
      <p:sp>
        <p:nvSpPr>
          <p:cNvPr id="17" name="Oval 16">
            <a:extLst>
              <a:ext uri="{FF2B5EF4-FFF2-40B4-BE49-F238E27FC236}">
                <a16:creationId xmlns:a16="http://schemas.microsoft.com/office/drawing/2014/main" id="{3AE5BAE3-10C1-2465-2815-D71B58BF945E}"/>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291759" y="6262818"/>
            <a:ext cx="7467218" cy="1549519"/>
          </a:xfrm>
          <a:custGeom>
            <a:avLst/>
            <a:gdLst/>
            <a:ahLst/>
            <a:cxnLst/>
            <a:rect l="l" t="t" r="r" b="b"/>
            <a:pathLst>
              <a:path w="7467218" h="1549519">
                <a:moveTo>
                  <a:pt x="0" y="0"/>
                </a:moveTo>
                <a:lnTo>
                  <a:pt x="7467218" y="0"/>
                </a:lnTo>
                <a:lnTo>
                  <a:pt x="7467218"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13456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773240" y="1028700"/>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2175279">
            <a:off x="383533" y="-136524"/>
            <a:ext cx="1137935" cy="2141530"/>
          </a:xfrm>
          <a:custGeom>
            <a:avLst/>
            <a:gdLst/>
            <a:ahLst/>
            <a:cxnLst/>
            <a:rect l="l" t="t" r="r" b="b"/>
            <a:pathLst>
              <a:path w="1137935" h="2141530">
                <a:moveTo>
                  <a:pt x="0" y="0"/>
                </a:moveTo>
                <a:lnTo>
                  <a:pt x="1137934" y="0"/>
                </a:lnTo>
                <a:lnTo>
                  <a:pt x="1137934" y="2141530"/>
                </a:lnTo>
                <a:lnTo>
                  <a:pt x="0" y="214153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rot="5873145">
            <a:off x="9259401" y="2577618"/>
            <a:ext cx="5797206" cy="5471113"/>
          </a:xfrm>
          <a:custGeom>
            <a:avLst/>
            <a:gdLst/>
            <a:ahLst/>
            <a:cxnLst/>
            <a:rect l="l" t="t" r="r" b="b"/>
            <a:pathLst>
              <a:path w="5797206" h="5471113">
                <a:moveTo>
                  <a:pt x="0" y="0"/>
                </a:moveTo>
                <a:lnTo>
                  <a:pt x="5797206" y="0"/>
                </a:lnTo>
                <a:lnTo>
                  <a:pt x="5797206" y="5471113"/>
                </a:lnTo>
                <a:lnTo>
                  <a:pt x="0" y="5471113"/>
                </a:lnTo>
                <a:lnTo>
                  <a:pt x="0" y="0"/>
                </a:lnTo>
                <a:close/>
              </a:path>
            </a:pathLst>
          </a:custGeom>
          <a:blipFill>
            <a:blip r:embed="rId7">
              <a:alphaModFix amt="35000"/>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TextBox 8"/>
          <p:cNvSpPr txBox="1"/>
          <p:nvPr/>
        </p:nvSpPr>
        <p:spPr>
          <a:xfrm>
            <a:off x="1183734" y="3005008"/>
            <a:ext cx="15899714" cy="5979266"/>
          </a:xfrm>
          <a:prstGeom prst="rect">
            <a:avLst/>
          </a:prstGeom>
        </p:spPr>
        <p:txBody>
          <a:bodyPr wrap="square" lIns="0" tIns="0" rIns="0" bIns="0" rtlCol="0" anchor="t">
            <a:spAutoFit/>
          </a:bodyPr>
          <a:lstStyle/>
          <a:p>
            <a:pPr algn="r">
              <a:lnSpc>
                <a:spcPts val="3919"/>
              </a:lnSpc>
            </a:pPr>
            <a:r>
              <a:rPr lang="en-US" sz="2750" dirty="0">
                <a:solidFill>
                  <a:srgbClr val="000000"/>
                </a:solidFill>
                <a:latin typeface="Pangolin"/>
              </a:rPr>
              <a:t>The school day starts promptly 9:00am and finishes at 3:30pm.</a:t>
            </a:r>
          </a:p>
          <a:p>
            <a:pPr algn="r">
              <a:lnSpc>
                <a:spcPts val="3919"/>
              </a:lnSpc>
            </a:pPr>
            <a:endParaRPr lang="en-US" sz="2799">
              <a:solidFill>
                <a:srgbClr val="000000"/>
              </a:solidFill>
              <a:latin typeface="Pangolin"/>
            </a:endParaRPr>
          </a:p>
          <a:p>
            <a:pPr algn="r">
              <a:lnSpc>
                <a:spcPts val="3919"/>
              </a:lnSpc>
            </a:pPr>
            <a:r>
              <a:rPr lang="en-US" sz="2750" dirty="0">
                <a:solidFill>
                  <a:srgbClr val="000000"/>
                </a:solidFill>
                <a:latin typeface="Pangolin"/>
              </a:rPr>
              <a:t>Please make sure that your child arrives on time and is collected on time at the end of the day.</a:t>
            </a:r>
          </a:p>
          <a:p>
            <a:pPr algn="r">
              <a:lnSpc>
                <a:spcPts val="3919"/>
              </a:lnSpc>
            </a:pPr>
            <a:endParaRPr lang="en-US" sz="2799">
              <a:solidFill>
                <a:srgbClr val="000000"/>
              </a:solidFill>
              <a:latin typeface="Pangolin"/>
            </a:endParaRPr>
          </a:p>
          <a:p>
            <a:pPr algn="r">
              <a:lnSpc>
                <a:spcPts val="3919"/>
              </a:lnSpc>
            </a:pPr>
            <a:r>
              <a:rPr lang="en-US" sz="2750" dirty="0">
                <a:solidFill>
                  <a:srgbClr val="000000"/>
                </a:solidFill>
                <a:latin typeface="Pangolin"/>
              </a:rPr>
              <a:t>When you bring your child in the morning, you should come round to the Key Stage 1 Playground, where we will meet them. </a:t>
            </a:r>
          </a:p>
          <a:p>
            <a:pPr algn="r">
              <a:lnSpc>
                <a:spcPts val="3919"/>
              </a:lnSpc>
            </a:pPr>
            <a:endParaRPr lang="en-US" sz="2750" dirty="0">
              <a:solidFill>
                <a:srgbClr val="000000"/>
              </a:solidFill>
              <a:latin typeface="Pangolin"/>
            </a:endParaRPr>
          </a:p>
          <a:p>
            <a:pPr algn="r">
              <a:lnSpc>
                <a:spcPts val="3919"/>
              </a:lnSpc>
              <a:spcBef>
                <a:spcPct val="0"/>
              </a:spcBef>
            </a:pPr>
            <a:r>
              <a:rPr lang="en-US" sz="2750" dirty="0">
                <a:solidFill>
                  <a:srgbClr val="000000"/>
                </a:solidFill>
                <a:latin typeface="Pangolin"/>
              </a:rPr>
              <a:t>At the end of the day, you can collect them from the Reception class door. Your child will only be allowed to go home from school with you or a designated adult. Please let a member of the Reception Class team </a:t>
            </a:r>
            <a:r>
              <a:rPr lang="en-US" sz="2750">
                <a:solidFill>
                  <a:srgbClr val="000000"/>
                </a:solidFill>
                <a:latin typeface="Pangolin"/>
              </a:rPr>
              <a:t>know of any alternative arrangements for collecting your child</a:t>
            </a:r>
          </a:p>
          <a:p>
            <a:pPr algn="r">
              <a:lnSpc>
                <a:spcPts val="3919"/>
              </a:lnSpc>
              <a:spcBef>
                <a:spcPct val="0"/>
              </a:spcBef>
            </a:pPr>
            <a:endParaRPr lang="en-US" sz="2750" dirty="0">
              <a:solidFill>
                <a:srgbClr val="000000"/>
              </a:solidFill>
              <a:latin typeface="Pangolin"/>
            </a:endParaRPr>
          </a:p>
          <a:p>
            <a:pPr algn="r">
              <a:lnSpc>
                <a:spcPts val="3919"/>
              </a:lnSpc>
              <a:spcBef>
                <a:spcPct val="0"/>
              </a:spcBef>
            </a:pPr>
            <a:r>
              <a:rPr lang="en-US" sz="2750" dirty="0">
                <a:solidFill>
                  <a:srgbClr val="000000"/>
                </a:solidFill>
                <a:latin typeface="Pangolin"/>
              </a:rPr>
              <a:t>Your child is expected to be in school every day and holidays during term time will not be </a:t>
            </a:r>
            <a:r>
              <a:rPr lang="en-US" sz="2750" err="1">
                <a:solidFill>
                  <a:srgbClr val="000000"/>
                </a:solidFill>
                <a:latin typeface="Pangolin"/>
              </a:rPr>
              <a:t>authorised</a:t>
            </a:r>
            <a:r>
              <a:rPr lang="en-US" sz="2750">
                <a:solidFill>
                  <a:srgbClr val="000000"/>
                </a:solidFill>
                <a:latin typeface="Pangolin"/>
              </a:rPr>
              <a:t>. </a:t>
            </a:r>
            <a:r>
              <a:rPr lang="en-US" sz="2750" dirty="0">
                <a:solidFill>
                  <a:srgbClr val="000000"/>
                </a:solidFill>
                <a:latin typeface="Pangolin"/>
              </a:rPr>
              <a:t>.</a:t>
            </a:r>
            <a:endParaRPr lang="en-US" sz="2750" dirty="0">
              <a:ea typeface="Calibri"/>
              <a:cs typeface="Calibri"/>
            </a:endParaRPr>
          </a:p>
        </p:txBody>
      </p:sp>
      <p:sp>
        <p:nvSpPr>
          <p:cNvPr id="9" name="TextBox 9"/>
          <p:cNvSpPr txBox="1"/>
          <p:nvPr/>
        </p:nvSpPr>
        <p:spPr>
          <a:xfrm>
            <a:off x="3373351" y="330774"/>
            <a:ext cx="13761408" cy="1803401"/>
          </a:xfrm>
          <a:prstGeom prst="rect">
            <a:avLst/>
          </a:prstGeom>
        </p:spPr>
        <p:txBody>
          <a:bodyPr lIns="0" tIns="0" rIns="0" bIns="0" rtlCol="0" anchor="t">
            <a:spAutoFit/>
          </a:bodyPr>
          <a:lstStyle/>
          <a:p>
            <a:pPr marL="0" lvl="0" indent="0" algn="r">
              <a:lnSpc>
                <a:spcPts val="13999"/>
              </a:lnSpc>
              <a:spcBef>
                <a:spcPct val="0"/>
              </a:spcBef>
            </a:pPr>
            <a:r>
              <a:rPr lang="en-US" sz="9999" spc="979">
                <a:solidFill>
                  <a:srgbClr val="000000"/>
                </a:solidFill>
                <a:latin typeface="AC Fat Bamboo"/>
              </a:rPr>
              <a:t>Our School day</a:t>
            </a:r>
          </a:p>
        </p:txBody>
      </p:sp>
      <p:sp>
        <p:nvSpPr>
          <p:cNvPr id="10" name="Freeform 10"/>
          <p:cNvSpPr/>
          <p:nvPr/>
        </p:nvSpPr>
        <p:spPr>
          <a:xfrm rot="2818923" flipH="1">
            <a:off x="16690333" y="8069735"/>
            <a:ext cx="1137935" cy="2141530"/>
          </a:xfrm>
          <a:custGeom>
            <a:avLst/>
            <a:gdLst/>
            <a:ahLst/>
            <a:cxnLst/>
            <a:rect l="l" t="t" r="r" b="b"/>
            <a:pathLst>
              <a:path w="1137935" h="2141530">
                <a:moveTo>
                  <a:pt x="1137934" y="0"/>
                </a:moveTo>
                <a:lnTo>
                  <a:pt x="0" y="0"/>
                </a:lnTo>
                <a:lnTo>
                  <a:pt x="0" y="2141530"/>
                </a:lnTo>
                <a:lnTo>
                  <a:pt x="1137934" y="2141530"/>
                </a:lnTo>
                <a:lnTo>
                  <a:pt x="1137934"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Oval 10">
            <a:extLst>
              <a:ext uri="{FF2B5EF4-FFF2-40B4-BE49-F238E27FC236}">
                <a16:creationId xmlns:a16="http://schemas.microsoft.com/office/drawing/2014/main" id="{A5AAB94E-5798-D707-C23C-F4D2114026E4}"/>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430622" y="8239125"/>
            <a:ext cx="1898906" cy="1965301"/>
          </a:xfrm>
          <a:custGeom>
            <a:avLst/>
            <a:gdLst/>
            <a:ahLst/>
            <a:cxnLst/>
            <a:rect l="l" t="t" r="r" b="b"/>
            <a:pathLst>
              <a:path w="1898906" h="1965301">
                <a:moveTo>
                  <a:pt x="0" y="0"/>
                </a:moveTo>
                <a:lnTo>
                  <a:pt x="1898905" y="0"/>
                </a:lnTo>
                <a:lnTo>
                  <a:pt x="1898905"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819571" y="6682968"/>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flipH="1">
            <a:off x="4729617" y="7278557"/>
            <a:ext cx="1456278" cy="1889040"/>
          </a:xfrm>
          <a:custGeom>
            <a:avLst/>
            <a:gdLst/>
            <a:ahLst/>
            <a:cxnLst/>
            <a:rect l="l" t="t" r="r" b="b"/>
            <a:pathLst>
              <a:path w="1456278" h="1889040">
                <a:moveTo>
                  <a:pt x="1456279" y="0"/>
                </a:moveTo>
                <a:lnTo>
                  <a:pt x="0" y="0"/>
                </a:lnTo>
                <a:lnTo>
                  <a:pt x="0" y="1889041"/>
                </a:lnTo>
                <a:lnTo>
                  <a:pt x="1456279" y="1889041"/>
                </a:lnTo>
                <a:lnTo>
                  <a:pt x="1456279"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a:off x="430622" y="1028700"/>
            <a:ext cx="1561078" cy="1835786"/>
          </a:xfrm>
          <a:custGeom>
            <a:avLst/>
            <a:gdLst/>
            <a:ahLst/>
            <a:cxnLst/>
            <a:rect l="l" t="t" r="r" b="b"/>
            <a:pathLst>
              <a:path w="1561078" h="1835786">
                <a:moveTo>
                  <a:pt x="0" y="0"/>
                </a:moveTo>
                <a:lnTo>
                  <a:pt x="1561078" y="0"/>
                </a:lnTo>
                <a:lnTo>
                  <a:pt x="1561078" y="1835786"/>
                </a:lnTo>
                <a:lnTo>
                  <a:pt x="0" y="18357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a:off x="8399283" y="2226856"/>
            <a:ext cx="8055482" cy="4116194"/>
          </a:xfrm>
          <a:custGeom>
            <a:avLst/>
            <a:gdLst/>
            <a:ahLst/>
            <a:cxnLst/>
            <a:rect l="l" t="t" r="r" b="b"/>
            <a:pathLst>
              <a:path w="8055482" h="4116194">
                <a:moveTo>
                  <a:pt x="0" y="0"/>
                </a:moveTo>
                <a:lnTo>
                  <a:pt x="8055482" y="0"/>
                </a:lnTo>
                <a:lnTo>
                  <a:pt x="8055482" y="4116194"/>
                </a:lnTo>
                <a:lnTo>
                  <a:pt x="0" y="4116194"/>
                </a:lnTo>
                <a:lnTo>
                  <a:pt x="0" y="0"/>
                </a:lnTo>
                <a:close/>
              </a:path>
            </a:pathLst>
          </a:custGeom>
          <a:blipFill>
            <a:blip r:embed="rId11"/>
            <a:stretch>
              <a:fillRect t="-5950" b="-16363"/>
            </a:stretch>
          </a:blipFill>
        </p:spPr>
        <p:txBody>
          <a:bodyPr/>
          <a:lstStyle/>
          <a:p>
            <a:endParaRPr lang="en-GB"/>
          </a:p>
        </p:txBody>
      </p:sp>
      <p:sp>
        <p:nvSpPr>
          <p:cNvPr id="10" name="TextBox 10"/>
          <p:cNvSpPr txBox="1"/>
          <p:nvPr/>
        </p:nvSpPr>
        <p:spPr>
          <a:xfrm>
            <a:off x="3771271" y="209424"/>
            <a:ext cx="13761408" cy="1803401"/>
          </a:xfrm>
          <a:prstGeom prst="rect">
            <a:avLst/>
          </a:prstGeom>
        </p:spPr>
        <p:txBody>
          <a:bodyPr lIns="0" tIns="0" rIns="0" bIns="0" rtlCol="0" anchor="t">
            <a:spAutoFit/>
          </a:bodyPr>
          <a:lstStyle/>
          <a:p>
            <a:pPr marL="0" lvl="0" indent="0" algn="r">
              <a:lnSpc>
                <a:spcPts val="13999"/>
              </a:lnSpc>
              <a:spcBef>
                <a:spcPct val="0"/>
              </a:spcBef>
            </a:pPr>
            <a:r>
              <a:rPr lang="en-US" sz="9999" spc="979">
                <a:solidFill>
                  <a:srgbClr val="000000"/>
                </a:solidFill>
                <a:latin typeface="AC Fat Bamboo"/>
              </a:rPr>
              <a:t>Our School day</a:t>
            </a:r>
          </a:p>
        </p:txBody>
      </p:sp>
      <p:sp>
        <p:nvSpPr>
          <p:cNvPr id="11" name="TextBox 11"/>
          <p:cNvSpPr txBox="1"/>
          <p:nvPr/>
        </p:nvSpPr>
        <p:spPr>
          <a:xfrm>
            <a:off x="1723589" y="2203325"/>
            <a:ext cx="7682077" cy="2957830"/>
          </a:xfrm>
          <a:prstGeom prst="rect">
            <a:avLst/>
          </a:prstGeom>
        </p:spPr>
        <p:txBody>
          <a:bodyPr lIns="0" tIns="0" rIns="0" bIns="0" rtlCol="0" anchor="t">
            <a:spAutoFit/>
          </a:bodyPr>
          <a:lstStyle/>
          <a:p>
            <a:pPr algn="just">
              <a:lnSpc>
                <a:spcPts val="3919"/>
              </a:lnSpc>
            </a:pPr>
            <a:r>
              <a:rPr lang="en-US" sz="2799" dirty="0">
                <a:solidFill>
                  <a:srgbClr val="000000"/>
                </a:solidFill>
                <a:latin typeface="Pangolin"/>
              </a:rPr>
              <a:t>Our day is split into 3 main parts. </a:t>
            </a:r>
          </a:p>
          <a:p>
            <a:pPr algn="just">
              <a:lnSpc>
                <a:spcPts val="3919"/>
              </a:lnSpc>
            </a:pPr>
            <a:endParaRPr lang="en-US" sz="2799" dirty="0">
              <a:solidFill>
                <a:srgbClr val="000000"/>
              </a:solidFill>
              <a:latin typeface="Pangolin"/>
            </a:endParaRPr>
          </a:p>
          <a:p>
            <a:pPr algn="just">
              <a:lnSpc>
                <a:spcPts val="3919"/>
              </a:lnSpc>
            </a:pPr>
            <a:r>
              <a:rPr lang="en-US" sz="2799" dirty="0">
                <a:solidFill>
                  <a:srgbClr val="000000"/>
                </a:solidFill>
                <a:latin typeface="Pangolin"/>
              </a:rPr>
              <a:t>1. Morning Session </a:t>
            </a:r>
          </a:p>
          <a:p>
            <a:pPr algn="just">
              <a:lnSpc>
                <a:spcPts val="3919"/>
              </a:lnSpc>
            </a:pPr>
            <a:r>
              <a:rPr lang="en-US" sz="2799" dirty="0">
                <a:solidFill>
                  <a:srgbClr val="000000"/>
                </a:solidFill>
                <a:latin typeface="Pangolin"/>
              </a:rPr>
              <a:t>2. After break session  </a:t>
            </a:r>
          </a:p>
          <a:p>
            <a:pPr algn="just">
              <a:lnSpc>
                <a:spcPts val="3919"/>
              </a:lnSpc>
            </a:pPr>
            <a:r>
              <a:rPr lang="en-US" sz="2799" dirty="0">
                <a:solidFill>
                  <a:srgbClr val="000000"/>
                </a:solidFill>
                <a:latin typeface="Pangolin"/>
              </a:rPr>
              <a:t>3. Afternoon session </a:t>
            </a:r>
          </a:p>
          <a:p>
            <a:pPr algn="just">
              <a:lnSpc>
                <a:spcPts val="3919"/>
              </a:lnSpc>
              <a:spcBef>
                <a:spcPct val="0"/>
              </a:spcBef>
            </a:pPr>
            <a:endParaRPr lang="en-US" sz="2799" dirty="0">
              <a:solidFill>
                <a:srgbClr val="000000"/>
              </a:solidFill>
              <a:latin typeface="Pangolin"/>
            </a:endParaRPr>
          </a:p>
        </p:txBody>
      </p:sp>
      <p:sp>
        <p:nvSpPr>
          <p:cNvPr id="12" name="TextBox 12"/>
          <p:cNvSpPr txBox="1"/>
          <p:nvPr/>
        </p:nvSpPr>
        <p:spPr>
          <a:xfrm>
            <a:off x="6242941" y="7200368"/>
            <a:ext cx="10457934" cy="1967230"/>
          </a:xfrm>
          <a:prstGeom prst="rect">
            <a:avLst/>
          </a:prstGeom>
        </p:spPr>
        <p:txBody>
          <a:bodyPr lIns="0" tIns="0" rIns="0" bIns="0" rtlCol="0" anchor="t">
            <a:spAutoFit/>
          </a:bodyPr>
          <a:lstStyle/>
          <a:p>
            <a:pPr algn="r">
              <a:lnSpc>
                <a:spcPts val="3919"/>
              </a:lnSpc>
            </a:pPr>
            <a:r>
              <a:rPr lang="en-US" sz="2799">
                <a:solidFill>
                  <a:srgbClr val="000000"/>
                </a:solidFill>
                <a:latin typeface="Pangolin"/>
              </a:rPr>
              <a:t>Children in the EYFS and Key Stage 1 have three break times each day. </a:t>
            </a:r>
          </a:p>
          <a:p>
            <a:pPr algn="r">
              <a:lnSpc>
                <a:spcPts val="3919"/>
              </a:lnSpc>
            </a:pPr>
            <a:endParaRPr lang="en-US" sz="2799">
              <a:solidFill>
                <a:srgbClr val="000000"/>
              </a:solidFill>
              <a:latin typeface="Pangolin"/>
            </a:endParaRPr>
          </a:p>
          <a:p>
            <a:pPr algn="r">
              <a:lnSpc>
                <a:spcPts val="3919"/>
              </a:lnSpc>
              <a:spcBef>
                <a:spcPct val="0"/>
              </a:spcBef>
            </a:pPr>
            <a:r>
              <a:rPr lang="en-US" sz="2799">
                <a:solidFill>
                  <a:srgbClr val="000000"/>
                </a:solidFill>
                <a:latin typeface="Pangolin"/>
              </a:rPr>
              <a:t>In the morning and each afternoon, they will have 20 minutes and an hour for lunchtime. </a:t>
            </a:r>
          </a:p>
        </p:txBody>
      </p:sp>
      <p:sp>
        <p:nvSpPr>
          <p:cNvPr id="13" name="Oval 12">
            <a:extLst>
              <a:ext uri="{FF2B5EF4-FFF2-40B4-BE49-F238E27FC236}">
                <a16:creationId xmlns:a16="http://schemas.microsoft.com/office/drawing/2014/main" id="{03DEA433-7BB6-A311-70AD-8B81BC655B06}"/>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4768004" y="3722618"/>
            <a:ext cx="1561078" cy="1835786"/>
          </a:xfrm>
          <a:custGeom>
            <a:avLst/>
            <a:gdLst/>
            <a:ahLst/>
            <a:cxnLst/>
            <a:rect l="l" t="t" r="r" b="b"/>
            <a:pathLst>
              <a:path w="1561078" h="1835786">
                <a:moveTo>
                  <a:pt x="0" y="0"/>
                </a:moveTo>
                <a:lnTo>
                  <a:pt x="1561079" y="0"/>
                </a:lnTo>
                <a:lnTo>
                  <a:pt x="1561079" y="1835786"/>
                </a:lnTo>
                <a:lnTo>
                  <a:pt x="0" y="183578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724733" y="1700167"/>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6"/>
            <a:stretch>
              <a:fillRect/>
            </a:stretch>
          </a:blipFill>
        </p:spPr>
        <p:txBody>
          <a:bodyPr/>
          <a:lstStyle/>
          <a:p>
            <a:endParaRPr lang="en-GB"/>
          </a:p>
        </p:txBody>
      </p:sp>
      <p:sp>
        <p:nvSpPr>
          <p:cNvPr id="7" name="Freeform 7"/>
          <p:cNvSpPr/>
          <p:nvPr/>
        </p:nvSpPr>
        <p:spPr>
          <a:xfrm rot="4674825">
            <a:off x="1136486" y="130397"/>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TextBox 8"/>
          <p:cNvSpPr txBox="1"/>
          <p:nvPr/>
        </p:nvSpPr>
        <p:spPr>
          <a:xfrm>
            <a:off x="8861660" y="5637564"/>
            <a:ext cx="5906345" cy="976630"/>
          </a:xfrm>
          <a:prstGeom prst="rect">
            <a:avLst/>
          </a:prstGeom>
        </p:spPr>
        <p:txBody>
          <a:bodyPr lIns="0" tIns="0" rIns="0" bIns="0" rtlCol="0" anchor="t">
            <a:spAutoFit/>
          </a:bodyPr>
          <a:lstStyle/>
          <a:p>
            <a:pPr>
              <a:lnSpc>
                <a:spcPts val="3919"/>
              </a:lnSpc>
              <a:spcBef>
                <a:spcPct val="0"/>
              </a:spcBef>
            </a:pPr>
            <a:r>
              <a:rPr lang="en-US" sz="2799">
                <a:solidFill>
                  <a:srgbClr val="000000"/>
                </a:solidFill>
                <a:latin typeface="Pangolin"/>
              </a:rPr>
              <a:t>When we arrive, we come into school by ourselves. </a:t>
            </a:r>
          </a:p>
        </p:txBody>
      </p:sp>
      <p:sp>
        <p:nvSpPr>
          <p:cNvPr id="9" name="TextBox 9"/>
          <p:cNvSpPr txBox="1"/>
          <p:nvPr/>
        </p:nvSpPr>
        <p:spPr>
          <a:xfrm>
            <a:off x="3497892" y="504944"/>
            <a:ext cx="13761408" cy="1803401"/>
          </a:xfrm>
          <a:prstGeom prst="rect">
            <a:avLst/>
          </a:prstGeom>
        </p:spPr>
        <p:txBody>
          <a:bodyPr lIns="0" tIns="0" rIns="0" bIns="0" rtlCol="0" anchor="t">
            <a:spAutoFit/>
          </a:bodyPr>
          <a:lstStyle/>
          <a:p>
            <a:pPr marL="0" lvl="0" indent="0" algn="r">
              <a:lnSpc>
                <a:spcPts val="13999"/>
              </a:lnSpc>
              <a:spcBef>
                <a:spcPct val="0"/>
              </a:spcBef>
            </a:pPr>
            <a:r>
              <a:rPr lang="en-US" sz="9999" spc="979">
                <a:solidFill>
                  <a:srgbClr val="000000"/>
                </a:solidFill>
                <a:latin typeface="AC Fat Bamboo"/>
              </a:rPr>
              <a:t>Our School day</a:t>
            </a:r>
          </a:p>
        </p:txBody>
      </p:sp>
      <p:sp>
        <p:nvSpPr>
          <p:cNvPr id="10" name="Freeform 10"/>
          <p:cNvSpPr/>
          <p:nvPr/>
        </p:nvSpPr>
        <p:spPr>
          <a:xfrm>
            <a:off x="3354021" y="3087133"/>
            <a:ext cx="4257070" cy="6134642"/>
          </a:xfrm>
          <a:custGeom>
            <a:avLst/>
            <a:gdLst/>
            <a:ahLst/>
            <a:cxnLst/>
            <a:rect l="l" t="t" r="r" b="b"/>
            <a:pathLst>
              <a:path w="4257070" h="6134642">
                <a:moveTo>
                  <a:pt x="0" y="0"/>
                </a:moveTo>
                <a:lnTo>
                  <a:pt x="4257070" y="0"/>
                </a:lnTo>
                <a:lnTo>
                  <a:pt x="4257070" y="6134642"/>
                </a:lnTo>
                <a:lnTo>
                  <a:pt x="0" y="6134642"/>
                </a:lnTo>
                <a:lnTo>
                  <a:pt x="0" y="0"/>
                </a:lnTo>
                <a:close/>
              </a:path>
            </a:pathLst>
          </a:custGeom>
          <a:blipFill>
            <a:blip r:embed="rId9"/>
            <a:stretch>
              <a:fillRect/>
            </a:stretch>
          </a:blipFill>
        </p:spPr>
        <p:txBody>
          <a:bodyPr/>
          <a:lstStyle/>
          <a:p>
            <a:endParaRPr lang="en-GB"/>
          </a:p>
        </p:txBody>
      </p:sp>
      <p:sp>
        <p:nvSpPr>
          <p:cNvPr id="11" name="Freeform 11"/>
          <p:cNvSpPr/>
          <p:nvPr/>
        </p:nvSpPr>
        <p:spPr>
          <a:xfrm>
            <a:off x="2425741" y="7965467"/>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 name="Oval 11">
            <a:extLst>
              <a:ext uri="{FF2B5EF4-FFF2-40B4-BE49-F238E27FC236}">
                <a16:creationId xmlns:a16="http://schemas.microsoft.com/office/drawing/2014/main" id="{AC711568-4349-27F3-84B9-9407076314E4}"/>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4674825">
            <a:off x="15828465" y="-337419"/>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1440744" y="4388169"/>
            <a:ext cx="3543032" cy="3816742"/>
          </a:xfrm>
          <a:custGeom>
            <a:avLst/>
            <a:gdLst/>
            <a:ahLst/>
            <a:cxnLst/>
            <a:rect l="l" t="t" r="r" b="b"/>
            <a:pathLst>
              <a:path w="3543032" h="3816742">
                <a:moveTo>
                  <a:pt x="0" y="0"/>
                </a:moveTo>
                <a:lnTo>
                  <a:pt x="3543032" y="0"/>
                </a:lnTo>
                <a:lnTo>
                  <a:pt x="3543032" y="3816742"/>
                </a:lnTo>
                <a:lnTo>
                  <a:pt x="0" y="3816742"/>
                </a:lnTo>
                <a:lnTo>
                  <a:pt x="0" y="0"/>
                </a:lnTo>
                <a:close/>
              </a:path>
            </a:pathLst>
          </a:custGeom>
          <a:blipFill>
            <a:blip r:embed="rId6"/>
            <a:stretch>
              <a:fillRect/>
            </a:stretch>
          </a:blipFill>
        </p:spPr>
        <p:txBody>
          <a:bodyPr/>
          <a:lstStyle/>
          <a:p>
            <a:endParaRPr lang="en-GB"/>
          </a:p>
        </p:txBody>
      </p:sp>
      <p:sp>
        <p:nvSpPr>
          <p:cNvPr id="7" name="Freeform 7"/>
          <p:cNvSpPr/>
          <p:nvPr/>
        </p:nvSpPr>
        <p:spPr>
          <a:xfrm flipH="1">
            <a:off x="4255637" y="7332735"/>
            <a:ext cx="1456278" cy="1889040"/>
          </a:xfrm>
          <a:custGeom>
            <a:avLst/>
            <a:gdLst/>
            <a:ahLst/>
            <a:cxnLst/>
            <a:rect l="l" t="t" r="r" b="b"/>
            <a:pathLst>
              <a:path w="1456278" h="1889040">
                <a:moveTo>
                  <a:pt x="1456278" y="0"/>
                </a:moveTo>
                <a:lnTo>
                  <a:pt x="0" y="0"/>
                </a:lnTo>
                <a:lnTo>
                  <a:pt x="0" y="1889040"/>
                </a:lnTo>
                <a:lnTo>
                  <a:pt x="1456278" y="1889040"/>
                </a:lnTo>
                <a:lnTo>
                  <a:pt x="1456278"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a:off x="7330198" y="2966455"/>
            <a:ext cx="3302905" cy="4366280"/>
          </a:xfrm>
          <a:custGeom>
            <a:avLst/>
            <a:gdLst/>
            <a:ahLst/>
            <a:cxnLst/>
            <a:rect l="l" t="t" r="r" b="b"/>
            <a:pathLst>
              <a:path w="3302905" h="4366280">
                <a:moveTo>
                  <a:pt x="0" y="0"/>
                </a:moveTo>
                <a:lnTo>
                  <a:pt x="3302905" y="0"/>
                </a:lnTo>
                <a:lnTo>
                  <a:pt x="3302905" y="4366280"/>
                </a:lnTo>
                <a:lnTo>
                  <a:pt x="0" y="4366280"/>
                </a:lnTo>
                <a:lnTo>
                  <a:pt x="0" y="0"/>
                </a:lnTo>
                <a:close/>
              </a:path>
            </a:pathLst>
          </a:custGeom>
          <a:blipFill>
            <a:blip r:embed="rId9"/>
            <a:stretch>
              <a:fillRect/>
            </a:stretch>
          </a:blipFill>
        </p:spPr>
        <p:txBody>
          <a:bodyPr/>
          <a:lstStyle/>
          <a:p>
            <a:endParaRPr lang="en-GB"/>
          </a:p>
        </p:txBody>
      </p:sp>
      <p:sp>
        <p:nvSpPr>
          <p:cNvPr id="9" name="TextBox 9"/>
          <p:cNvSpPr txBox="1"/>
          <p:nvPr/>
        </p:nvSpPr>
        <p:spPr>
          <a:xfrm>
            <a:off x="695961" y="2963864"/>
            <a:ext cx="5151148" cy="976630"/>
          </a:xfrm>
          <a:prstGeom prst="rect">
            <a:avLst/>
          </a:prstGeom>
        </p:spPr>
        <p:txBody>
          <a:bodyPr lIns="0" tIns="0" rIns="0" bIns="0" rtlCol="0" anchor="t">
            <a:spAutoFit/>
          </a:bodyPr>
          <a:lstStyle/>
          <a:p>
            <a:pPr>
              <a:lnSpc>
                <a:spcPts val="3919"/>
              </a:lnSpc>
              <a:spcBef>
                <a:spcPct val="0"/>
              </a:spcBef>
            </a:pPr>
            <a:r>
              <a:rPr lang="en-US" sz="2799">
                <a:solidFill>
                  <a:srgbClr val="000000"/>
                </a:solidFill>
                <a:latin typeface="Pangolin"/>
              </a:rPr>
              <a:t>When we come inside, we find our peg and hang up our coats.</a:t>
            </a:r>
          </a:p>
        </p:txBody>
      </p:sp>
      <p:sp>
        <p:nvSpPr>
          <p:cNvPr id="10" name="TextBox 10"/>
          <p:cNvSpPr txBox="1"/>
          <p:nvPr/>
        </p:nvSpPr>
        <p:spPr>
          <a:xfrm>
            <a:off x="695961" y="770493"/>
            <a:ext cx="13761408" cy="1803401"/>
          </a:xfrm>
          <a:prstGeom prst="rect">
            <a:avLst/>
          </a:prstGeom>
        </p:spPr>
        <p:txBody>
          <a:bodyPr lIns="0" tIns="0" rIns="0" bIns="0" rtlCol="0" anchor="t">
            <a:spAutoFit/>
          </a:bodyPr>
          <a:lstStyle/>
          <a:p>
            <a:pPr marL="0" lvl="0" indent="0" algn="just">
              <a:lnSpc>
                <a:spcPts val="13999"/>
              </a:lnSpc>
              <a:spcBef>
                <a:spcPct val="0"/>
              </a:spcBef>
            </a:pPr>
            <a:r>
              <a:rPr lang="en-US" sz="9999" spc="979">
                <a:solidFill>
                  <a:srgbClr val="000000"/>
                </a:solidFill>
                <a:latin typeface="AC Fat Bamboo"/>
              </a:rPr>
              <a:t>Our School day</a:t>
            </a:r>
          </a:p>
        </p:txBody>
      </p:sp>
      <p:sp>
        <p:nvSpPr>
          <p:cNvPr id="11" name="Freeform 11"/>
          <p:cNvSpPr/>
          <p:nvPr/>
        </p:nvSpPr>
        <p:spPr>
          <a:xfrm flipH="1">
            <a:off x="9755432" y="2260475"/>
            <a:ext cx="1561078" cy="1835786"/>
          </a:xfrm>
          <a:custGeom>
            <a:avLst/>
            <a:gdLst/>
            <a:ahLst/>
            <a:cxnLst/>
            <a:rect l="l" t="t" r="r" b="b"/>
            <a:pathLst>
              <a:path w="1561078" h="1835786">
                <a:moveTo>
                  <a:pt x="1561078" y="0"/>
                </a:moveTo>
                <a:lnTo>
                  <a:pt x="0" y="0"/>
                </a:lnTo>
                <a:lnTo>
                  <a:pt x="0" y="1835785"/>
                </a:lnTo>
                <a:lnTo>
                  <a:pt x="1561078" y="1835785"/>
                </a:lnTo>
                <a:lnTo>
                  <a:pt x="1561078"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 name="TextBox 12"/>
          <p:cNvSpPr txBox="1"/>
          <p:nvPr/>
        </p:nvSpPr>
        <p:spPr>
          <a:xfrm>
            <a:off x="6602306" y="7666110"/>
            <a:ext cx="4525940" cy="976630"/>
          </a:xfrm>
          <a:prstGeom prst="rect">
            <a:avLst/>
          </a:prstGeom>
        </p:spPr>
        <p:txBody>
          <a:bodyPr lIns="0" tIns="0" rIns="0" bIns="0" rtlCol="0" anchor="t">
            <a:spAutoFit/>
          </a:bodyPr>
          <a:lstStyle/>
          <a:p>
            <a:pPr algn="r">
              <a:lnSpc>
                <a:spcPts val="3919"/>
              </a:lnSpc>
              <a:spcBef>
                <a:spcPct val="0"/>
              </a:spcBef>
            </a:pPr>
            <a:r>
              <a:rPr lang="en-US" sz="2799">
                <a:solidFill>
                  <a:srgbClr val="000000"/>
                </a:solidFill>
                <a:latin typeface="Pangolin"/>
              </a:rPr>
              <a:t>Then we find our tray and put away our book bags.</a:t>
            </a:r>
          </a:p>
        </p:txBody>
      </p:sp>
      <p:sp>
        <p:nvSpPr>
          <p:cNvPr id="13" name="Freeform 13"/>
          <p:cNvSpPr/>
          <p:nvPr/>
        </p:nvSpPr>
        <p:spPr>
          <a:xfrm>
            <a:off x="15360394" y="1213066"/>
            <a:ext cx="1898906" cy="1965301"/>
          </a:xfrm>
          <a:custGeom>
            <a:avLst/>
            <a:gdLst/>
            <a:ahLst/>
            <a:cxnLst/>
            <a:rect l="l" t="t" r="r" b="b"/>
            <a:pathLst>
              <a:path w="1898906" h="1965301">
                <a:moveTo>
                  <a:pt x="0" y="0"/>
                </a:moveTo>
                <a:lnTo>
                  <a:pt x="1898906" y="0"/>
                </a:lnTo>
                <a:lnTo>
                  <a:pt x="1898906" y="1965302"/>
                </a:lnTo>
                <a:lnTo>
                  <a:pt x="0" y="1965302"/>
                </a:lnTo>
                <a:lnTo>
                  <a:pt x="0" y="0"/>
                </a:lnTo>
                <a:close/>
              </a:path>
            </a:pathLst>
          </a:custGeom>
          <a:blipFill>
            <a:blip r:embed="rId12"/>
            <a:stretch>
              <a:fillRect/>
            </a:stretch>
          </a:blipFill>
        </p:spPr>
        <p:txBody>
          <a:bodyPr/>
          <a:lstStyle/>
          <a:p>
            <a:endParaRPr lang="en-GB"/>
          </a:p>
        </p:txBody>
      </p:sp>
      <p:sp>
        <p:nvSpPr>
          <p:cNvPr id="14" name="TextBox 14"/>
          <p:cNvSpPr txBox="1"/>
          <p:nvPr/>
        </p:nvSpPr>
        <p:spPr>
          <a:xfrm>
            <a:off x="11964049" y="3121218"/>
            <a:ext cx="4525940" cy="976630"/>
          </a:xfrm>
          <a:prstGeom prst="rect">
            <a:avLst/>
          </a:prstGeom>
        </p:spPr>
        <p:txBody>
          <a:bodyPr lIns="0" tIns="0" rIns="0" bIns="0" rtlCol="0" anchor="t">
            <a:spAutoFit/>
          </a:bodyPr>
          <a:lstStyle/>
          <a:p>
            <a:pPr algn="r">
              <a:lnSpc>
                <a:spcPts val="3919"/>
              </a:lnSpc>
              <a:spcBef>
                <a:spcPct val="0"/>
              </a:spcBef>
            </a:pPr>
            <a:r>
              <a:rPr lang="en-US" sz="2799">
                <a:solidFill>
                  <a:srgbClr val="000000"/>
                </a:solidFill>
                <a:latin typeface="Pangolin"/>
              </a:rPr>
              <a:t>Finally, we put away our lunchboxes if we have them.</a:t>
            </a:r>
          </a:p>
        </p:txBody>
      </p:sp>
      <p:sp>
        <p:nvSpPr>
          <p:cNvPr id="15" name="Freeform 15"/>
          <p:cNvSpPr/>
          <p:nvPr/>
        </p:nvSpPr>
        <p:spPr>
          <a:xfrm>
            <a:off x="12737080" y="4276460"/>
            <a:ext cx="3440579" cy="4546479"/>
          </a:xfrm>
          <a:custGeom>
            <a:avLst/>
            <a:gdLst/>
            <a:ahLst/>
            <a:cxnLst/>
            <a:rect l="l" t="t" r="r" b="b"/>
            <a:pathLst>
              <a:path w="3440579" h="4546479">
                <a:moveTo>
                  <a:pt x="0" y="0"/>
                </a:moveTo>
                <a:lnTo>
                  <a:pt x="3440579" y="0"/>
                </a:lnTo>
                <a:lnTo>
                  <a:pt x="3440579" y="4546480"/>
                </a:lnTo>
                <a:lnTo>
                  <a:pt x="0" y="4546480"/>
                </a:lnTo>
                <a:lnTo>
                  <a:pt x="0" y="0"/>
                </a:lnTo>
                <a:close/>
              </a:path>
            </a:pathLst>
          </a:custGeom>
          <a:blipFill>
            <a:blip r:embed="rId13"/>
            <a:stretch>
              <a:fillRect/>
            </a:stretch>
          </a:blipFill>
        </p:spPr>
        <p:txBody>
          <a:bodyPr/>
          <a:lstStyle/>
          <a:p>
            <a:endParaRPr lang="en-GB"/>
          </a:p>
        </p:txBody>
      </p:sp>
      <p:sp>
        <p:nvSpPr>
          <p:cNvPr id="16" name="Freeform 16"/>
          <p:cNvSpPr/>
          <p:nvPr/>
        </p:nvSpPr>
        <p:spPr>
          <a:xfrm>
            <a:off x="12014071" y="7723260"/>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7" name="Oval 16">
            <a:extLst>
              <a:ext uri="{FF2B5EF4-FFF2-40B4-BE49-F238E27FC236}">
                <a16:creationId xmlns:a16="http://schemas.microsoft.com/office/drawing/2014/main" id="{59182C30-4724-8C55-643A-A278D2AF01C0}"/>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758048" y="1682869"/>
            <a:ext cx="1898906" cy="1965301"/>
          </a:xfrm>
          <a:custGeom>
            <a:avLst/>
            <a:gdLst/>
            <a:ahLst/>
            <a:cxnLst/>
            <a:rect l="l" t="t" r="r" b="b"/>
            <a:pathLst>
              <a:path w="1898906" h="1965301">
                <a:moveTo>
                  <a:pt x="0" y="0"/>
                </a:moveTo>
                <a:lnTo>
                  <a:pt x="1898906" y="0"/>
                </a:lnTo>
                <a:lnTo>
                  <a:pt x="1898906" y="1965302"/>
                </a:lnTo>
                <a:lnTo>
                  <a:pt x="0" y="1965302"/>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1136486" y="130397"/>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3277772" y="3442728"/>
            <a:ext cx="3871712" cy="5133281"/>
          </a:xfrm>
          <a:custGeom>
            <a:avLst/>
            <a:gdLst/>
            <a:ahLst/>
            <a:cxnLst/>
            <a:rect l="l" t="t" r="r" b="b"/>
            <a:pathLst>
              <a:path w="3871712" h="5133281">
                <a:moveTo>
                  <a:pt x="0" y="0"/>
                </a:moveTo>
                <a:lnTo>
                  <a:pt x="3871712" y="0"/>
                </a:lnTo>
                <a:lnTo>
                  <a:pt x="3871712" y="5133282"/>
                </a:lnTo>
                <a:lnTo>
                  <a:pt x="0" y="5133282"/>
                </a:lnTo>
                <a:lnTo>
                  <a:pt x="0" y="0"/>
                </a:lnTo>
                <a:close/>
              </a:path>
            </a:pathLst>
          </a:custGeom>
          <a:blipFill>
            <a:blip r:embed="rId7"/>
            <a:stretch>
              <a:fillRect/>
            </a:stretch>
          </a:blipFill>
        </p:spPr>
        <p:txBody>
          <a:bodyPr/>
          <a:lstStyle/>
          <a:p>
            <a:endParaRPr lang="en-GB"/>
          </a:p>
        </p:txBody>
      </p:sp>
      <p:sp>
        <p:nvSpPr>
          <p:cNvPr id="8" name="Freeform 8"/>
          <p:cNvSpPr/>
          <p:nvPr/>
        </p:nvSpPr>
        <p:spPr>
          <a:xfrm>
            <a:off x="2425741" y="7631489"/>
            <a:ext cx="1456278" cy="1889040"/>
          </a:xfrm>
          <a:custGeom>
            <a:avLst/>
            <a:gdLst/>
            <a:ahLst/>
            <a:cxnLst/>
            <a:rect l="l" t="t" r="r" b="b"/>
            <a:pathLst>
              <a:path w="1456278" h="1889040">
                <a:moveTo>
                  <a:pt x="0" y="0"/>
                </a:moveTo>
                <a:lnTo>
                  <a:pt x="1456278" y="0"/>
                </a:lnTo>
                <a:lnTo>
                  <a:pt x="1456278" y="1889041"/>
                </a:lnTo>
                <a:lnTo>
                  <a:pt x="0" y="18890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 name="Freeform 9"/>
          <p:cNvSpPr/>
          <p:nvPr/>
        </p:nvSpPr>
        <p:spPr>
          <a:xfrm>
            <a:off x="10731021" y="2497213"/>
            <a:ext cx="4817523" cy="5849849"/>
          </a:xfrm>
          <a:custGeom>
            <a:avLst/>
            <a:gdLst/>
            <a:ahLst/>
            <a:cxnLst/>
            <a:rect l="l" t="t" r="r" b="b"/>
            <a:pathLst>
              <a:path w="4817523" h="5849849">
                <a:moveTo>
                  <a:pt x="0" y="0"/>
                </a:moveTo>
                <a:lnTo>
                  <a:pt x="4817522" y="0"/>
                </a:lnTo>
                <a:lnTo>
                  <a:pt x="4817522" y="5849849"/>
                </a:lnTo>
                <a:lnTo>
                  <a:pt x="0" y="5849849"/>
                </a:lnTo>
                <a:lnTo>
                  <a:pt x="0" y="0"/>
                </a:lnTo>
                <a:close/>
              </a:path>
            </a:pathLst>
          </a:custGeom>
          <a:blipFill>
            <a:blip r:embed="rId10"/>
            <a:stretch>
              <a:fillRect/>
            </a:stretch>
          </a:blipFill>
        </p:spPr>
        <p:txBody>
          <a:bodyPr/>
          <a:lstStyle/>
          <a:p>
            <a:endParaRPr lang="en-GB"/>
          </a:p>
        </p:txBody>
      </p:sp>
      <p:sp>
        <p:nvSpPr>
          <p:cNvPr id="10" name="Freeform 10"/>
          <p:cNvSpPr/>
          <p:nvPr/>
        </p:nvSpPr>
        <p:spPr>
          <a:xfrm>
            <a:off x="14543808" y="2039061"/>
            <a:ext cx="1561078" cy="1835786"/>
          </a:xfrm>
          <a:custGeom>
            <a:avLst/>
            <a:gdLst/>
            <a:ahLst/>
            <a:cxnLst/>
            <a:rect l="l" t="t" r="r" b="b"/>
            <a:pathLst>
              <a:path w="1561078" h="1835786">
                <a:moveTo>
                  <a:pt x="0" y="0"/>
                </a:moveTo>
                <a:lnTo>
                  <a:pt x="1561078" y="0"/>
                </a:lnTo>
                <a:lnTo>
                  <a:pt x="1561078" y="1835785"/>
                </a:lnTo>
                <a:lnTo>
                  <a:pt x="0" y="183578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1" name="TextBox 11"/>
          <p:cNvSpPr txBox="1"/>
          <p:nvPr/>
        </p:nvSpPr>
        <p:spPr>
          <a:xfrm>
            <a:off x="2834480" y="1980323"/>
            <a:ext cx="5906345" cy="1471930"/>
          </a:xfrm>
          <a:prstGeom prst="rect">
            <a:avLst/>
          </a:prstGeom>
        </p:spPr>
        <p:txBody>
          <a:bodyPr lIns="0" tIns="0" rIns="0" bIns="0" rtlCol="0" anchor="t">
            <a:spAutoFit/>
          </a:bodyPr>
          <a:lstStyle/>
          <a:p>
            <a:pPr>
              <a:lnSpc>
                <a:spcPts val="3919"/>
              </a:lnSpc>
              <a:spcBef>
                <a:spcPct val="0"/>
              </a:spcBef>
            </a:pPr>
            <a:r>
              <a:rPr lang="en-US" sz="2799">
                <a:solidFill>
                  <a:srgbClr val="000000"/>
                </a:solidFill>
                <a:latin typeface="Pangolin"/>
              </a:rPr>
              <a:t>Please make sure you send your child  to school with a named water bottle with every day. </a:t>
            </a:r>
          </a:p>
        </p:txBody>
      </p:sp>
      <p:sp>
        <p:nvSpPr>
          <p:cNvPr id="12" name="TextBox 12"/>
          <p:cNvSpPr txBox="1"/>
          <p:nvPr/>
        </p:nvSpPr>
        <p:spPr>
          <a:xfrm>
            <a:off x="3497892" y="504944"/>
            <a:ext cx="13761408" cy="1803401"/>
          </a:xfrm>
          <a:prstGeom prst="rect">
            <a:avLst/>
          </a:prstGeom>
        </p:spPr>
        <p:txBody>
          <a:bodyPr lIns="0" tIns="0" rIns="0" bIns="0" rtlCol="0" anchor="t">
            <a:spAutoFit/>
          </a:bodyPr>
          <a:lstStyle/>
          <a:p>
            <a:pPr marL="0" lvl="0" indent="0" algn="r">
              <a:lnSpc>
                <a:spcPts val="13999"/>
              </a:lnSpc>
              <a:spcBef>
                <a:spcPct val="0"/>
              </a:spcBef>
            </a:pPr>
            <a:r>
              <a:rPr lang="en-US" sz="9999" spc="979">
                <a:solidFill>
                  <a:srgbClr val="000000"/>
                </a:solidFill>
                <a:latin typeface="AC Fat Bamboo"/>
              </a:rPr>
              <a:t>Our School day</a:t>
            </a:r>
          </a:p>
        </p:txBody>
      </p:sp>
      <p:sp>
        <p:nvSpPr>
          <p:cNvPr id="13" name="TextBox 13"/>
          <p:cNvSpPr txBox="1"/>
          <p:nvPr/>
        </p:nvSpPr>
        <p:spPr>
          <a:xfrm>
            <a:off x="9225934" y="8518860"/>
            <a:ext cx="7179859" cy="976630"/>
          </a:xfrm>
          <a:prstGeom prst="rect">
            <a:avLst/>
          </a:prstGeom>
        </p:spPr>
        <p:txBody>
          <a:bodyPr lIns="0" tIns="0" rIns="0" bIns="0" rtlCol="0" anchor="t">
            <a:spAutoFit/>
          </a:bodyPr>
          <a:lstStyle/>
          <a:p>
            <a:pPr algn="r">
              <a:lnSpc>
                <a:spcPts val="3919"/>
              </a:lnSpc>
              <a:spcBef>
                <a:spcPct val="0"/>
              </a:spcBef>
            </a:pPr>
            <a:r>
              <a:rPr lang="en-US" sz="2799">
                <a:solidFill>
                  <a:srgbClr val="000000"/>
                </a:solidFill>
                <a:latin typeface="Pangolin"/>
              </a:rPr>
              <a:t>They also need a labelled PE kit in school every day, which should be brought in a drawstring bag. </a:t>
            </a:r>
          </a:p>
        </p:txBody>
      </p:sp>
      <p:sp>
        <p:nvSpPr>
          <p:cNvPr id="14" name="Oval 13">
            <a:extLst>
              <a:ext uri="{FF2B5EF4-FFF2-40B4-BE49-F238E27FC236}">
                <a16:creationId xmlns:a16="http://schemas.microsoft.com/office/drawing/2014/main" id="{84F9D0E4-0EA0-BE01-F361-2576B05DEBA9}"/>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5484219" y="1244809"/>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15828465" y="-337419"/>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430622" y="2574323"/>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flipH="1">
            <a:off x="1972623" y="8303882"/>
            <a:ext cx="1561078" cy="1835786"/>
          </a:xfrm>
          <a:custGeom>
            <a:avLst/>
            <a:gdLst/>
            <a:ahLst/>
            <a:cxnLst/>
            <a:rect l="l" t="t" r="r" b="b"/>
            <a:pathLst>
              <a:path w="1561078" h="1835786">
                <a:moveTo>
                  <a:pt x="1561078" y="0"/>
                </a:moveTo>
                <a:lnTo>
                  <a:pt x="0" y="0"/>
                </a:lnTo>
                <a:lnTo>
                  <a:pt x="0" y="1835786"/>
                </a:lnTo>
                <a:lnTo>
                  <a:pt x="1561078" y="1835786"/>
                </a:lnTo>
                <a:lnTo>
                  <a:pt x="1561078"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TextBox 9"/>
          <p:cNvSpPr txBox="1"/>
          <p:nvPr/>
        </p:nvSpPr>
        <p:spPr>
          <a:xfrm>
            <a:off x="4736175" y="6796392"/>
            <a:ext cx="11794986" cy="2957830"/>
          </a:xfrm>
          <a:prstGeom prst="rect">
            <a:avLst/>
          </a:prstGeom>
        </p:spPr>
        <p:txBody>
          <a:bodyPr lIns="0" tIns="0" rIns="0" bIns="0" rtlCol="0" anchor="t">
            <a:spAutoFit/>
          </a:bodyPr>
          <a:lstStyle/>
          <a:p>
            <a:pPr algn="r">
              <a:lnSpc>
                <a:spcPts val="3919"/>
              </a:lnSpc>
            </a:pPr>
            <a:r>
              <a:rPr lang="en-US" sz="2799">
                <a:solidFill>
                  <a:srgbClr val="000000"/>
                </a:solidFill>
                <a:latin typeface="Pangolin"/>
              </a:rPr>
              <a:t>All children in Key Stage 1 are entitled to a free school meal. </a:t>
            </a:r>
          </a:p>
          <a:p>
            <a:pPr algn="r">
              <a:lnSpc>
                <a:spcPts val="3919"/>
              </a:lnSpc>
            </a:pPr>
            <a:r>
              <a:rPr lang="en-US" sz="2799">
                <a:solidFill>
                  <a:srgbClr val="000000"/>
                </a:solidFill>
                <a:latin typeface="Pangolin"/>
              </a:rPr>
              <a:t>All of our meals are cooked freshly each day in our on-site School Kitchen by Educaterers, who can provide meals for children with specific allergies and those who have a different diet due to cultural or religious observance. </a:t>
            </a:r>
          </a:p>
          <a:p>
            <a:pPr algn="r">
              <a:lnSpc>
                <a:spcPts val="3919"/>
              </a:lnSpc>
              <a:spcBef>
                <a:spcPct val="0"/>
              </a:spcBef>
            </a:pPr>
            <a:r>
              <a:rPr lang="en-US" sz="2799">
                <a:solidFill>
                  <a:srgbClr val="000000"/>
                </a:solidFill>
                <a:latin typeface="Pangolin"/>
              </a:rPr>
              <a:t>Please make sure you have completed the Admission Form emailed to you in May to let us know about any dietary requirements your child may have. </a:t>
            </a:r>
          </a:p>
        </p:txBody>
      </p:sp>
      <p:sp>
        <p:nvSpPr>
          <p:cNvPr id="10" name="Freeform 10"/>
          <p:cNvSpPr/>
          <p:nvPr/>
        </p:nvSpPr>
        <p:spPr>
          <a:xfrm>
            <a:off x="15803022" y="5143500"/>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1" name="Freeform 11"/>
          <p:cNvSpPr/>
          <p:nvPr/>
        </p:nvSpPr>
        <p:spPr>
          <a:xfrm>
            <a:off x="10820442" y="503650"/>
            <a:ext cx="3688282" cy="5584370"/>
          </a:xfrm>
          <a:custGeom>
            <a:avLst/>
            <a:gdLst/>
            <a:ahLst/>
            <a:cxnLst/>
            <a:rect l="l" t="t" r="r" b="b"/>
            <a:pathLst>
              <a:path w="3688282" h="5584370">
                <a:moveTo>
                  <a:pt x="0" y="0"/>
                </a:moveTo>
                <a:lnTo>
                  <a:pt x="3688281" y="0"/>
                </a:lnTo>
                <a:lnTo>
                  <a:pt x="3688281" y="5584370"/>
                </a:lnTo>
                <a:lnTo>
                  <a:pt x="0" y="5584370"/>
                </a:lnTo>
                <a:lnTo>
                  <a:pt x="0" y="0"/>
                </a:lnTo>
                <a:close/>
              </a:path>
            </a:pathLst>
          </a:custGeom>
          <a:blipFill>
            <a:blip r:embed="rId13"/>
            <a:stretch>
              <a:fillRect/>
            </a:stretch>
          </a:blipFill>
        </p:spPr>
        <p:txBody>
          <a:bodyPr/>
          <a:lstStyle/>
          <a:p>
            <a:endParaRPr lang="en-GB"/>
          </a:p>
        </p:txBody>
      </p:sp>
      <p:sp>
        <p:nvSpPr>
          <p:cNvPr id="12" name="TextBox 12"/>
          <p:cNvSpPr txBox="1"/>
          <p:nvPr/>
        </p:nvSpPr>
        <p:spPr>
          <a:xfrm>
            <a:off x="1886900" y="2991433"/>
            <a:ext cx="7873530" cy="976630"/>
          </a:xfrm>
          <a:prstGeom prst="rect">
            <a:avLst/>
          </a:prstGeom>
        </p:spPr>
        <p:txBody>
          <a:bodyPr lIns="0" tIns="0" rIns="0" bIns="0" rtlCol="0" anchor="t">
            <a:spAutoFit/>
          </a:bodyPr>
          <a:lstStyle/>
          <a:p>
            <a:pPr>
              <a:lnSpc>
                <a:spcPts val="3919"/>
              </a:lnSpc>
              <a:spcBef>
                <a:spcPct val="0"/>
              </a:spcBef>
            </a:pPr>
            <a:r>
              <a:rPr lang="en-US" sz="2799">
                <a:solidFill>
                  <a:srgbClr val="000000"/>
                </a:solidFill>
                <a:latin typeface="Pangolin"/>
              </a:rPr>
              <a:t>At lunchtime, the Reception class  team will be on hand to help children as they settle in. </a:t>
            </a:r>
          </a:p>
        </p:txBody>
      </p:sp>
      <p:sp>
        <p:nvSpPr>
          <p:cNvPr id="13" name="TextBox 13"/>
          <p:cNvSpPr txBox="1"/>
          <p:nvPr/>
        </p:nvSpPr>
        <p:spPr>
          <a:xfrm>
            <a:off x="695961" y="770493"/>
            <a:ext cx="13761408" cy="1803401"/>
          </a:xfrm>
          <a:prstGeom prst="rect">
            <a:avLst/>
          </a:prstGeom>
        </p:spPr>
        <p:txBody>
          <a:bodyPr lIns="0" tIns="0" rIns="0" bIns="0" rtlCol="0" anchor="t">
            <a:spAutoFit/>
          </a:bodyPr>
          <a:lstStyle/>
          <a:p>
            <a:pPr marL="0" lvl="0" indent="0" algn="just">
              <a:lnSpc>
                <a:spcPts val="13999"/>
              </a:lnSpc>
              <a:spcBef>
                <a:spcPct val="0"/>
              </a:spcBef>
            </a:pPr>
            <a:r>
              <a:rPr lang="en-US" sz="9999" spc="979">
                <a:solidFill>
                  <a:srgbClr val="000000"/>
                </a:solidFill>
                <a:latin typeface="AC Fat Bamboo"/>
              </a:rPr>
              <a:t>Our School day</a:t>
            </a:r>
          </a:p>
        </p:txBody>
      </p:sp>
      <p:sp>
        <p:nvSpPr>
          <p:cNvPr id="14" name="Oval 13">
            <a:extLst>
              <a:ext uri="{FF2B5EF4-FFF2-40B4-BE49-F238E27FC236}">
                <a16:creationId xmlns:a16="http://schemas.microsoft.com/office/drawing/2014/main" id="{5439A1F1-61BA-889E-CFF6-8ED925206A5A}"/>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5360394" y="1213066"/>
            <a:ext cx="1898906" cy="1965301"/>
          </a:xfrm>
          <a:custGeom>
            <a:avLst/>
            <a:gdLst/>
            <a:ahLst/>
            <a:cxnLst/>
            <a:rect l="l" t="t" r="r" b="b"/>
            <a:pathLst>
              <a:path w="1898906" h="1965301">
                <a:moveTo>
                  <a:pt x="0" y="0"/>
                </a:moveTo>
                <a:lnTo>
                  <a:pt x="1898906" y="0"/>
                </a:lnTo>
                <a:lnTo>
                  <a:pt x="1898906" y="1965302"/>
                </a:lnTo>
                <a:lnTo>
                  <a:pt x="0" y="1965302"/>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15828465" y="-337419"/>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flipH="1">
            <a:off x="6643690" y="7569865"/>
            <a:ext cx="1456278" cy="1889040"/>
          </a:xfrm>
          <a:custGeom>
            <a:avLst/>
            <a:gdLst/>
            <a:ahLst/>
            <a:cxnLst/>
            <a:rect l="l" t="t" r="r" b="b"/>
            <a:pathLst>
              <a:path w="1456278" h="1889040">
                <a:moveTo>
                  <a:pt x="1456279" y="0"/>
                </a:moveTo>
                <a:lnTo>
                  <a:pt x="0" y="0"/>
                </a:lnTo>
                <a:lnTo>
                  <a:pt x="0" y="1889040"/>
                </a:lnTo>
                <a:lnTo>
                  <a:pt x="1456279" y="1889040"/>
                </a:lnTo>
                <a:lnTo>
                  <a:pt x="1456279"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TextBox 8"/>
          <p:cNvSpPr txBox="1"/>
          <p:nvPr/>
        </p:nvSpPr>
        <p:spPr>
          <a:xfrm>
            <a:off x="695961" y="770493"/>
            <a:ext cx="13761408" cy="1803401"/>
          </a:xfrm>
          <a:prstGeom prst="rect">
            <a:avLst/>
          </a:prstGeom>
        </p:spPr>
        <p:txBody>
          <a:bodyPr lIns="0" tIns="0" rIns="0" bIns="0" rtlCol="0" anchor="t">
            <a:spAutoFit/>
          </a:bodyPr>
          <a:lstStyle/>
          <a:p>
            <a:pPr marL="0" lvl="0" indent="0" algn="just">
              <a:lnSpc>
                <a:spcPts val="13999"/>
              </a:lnSpc>
              <a:spcBef>
                <a:spcPct val="0"/>
              </a:spcBef>
            </a:pPr>
            <a:r>
              <a:rPr lang="en-US" sz="9999" spc="979">
                <a:solidFill>
                  <a:srgbClr val="000000"/>
                </a:solidFill>
                <a:latin typeface="AC Fat Bamboo"/>
              </a:rPr>
              <a:t>First days </a:t>
            </a:r>
          </a:p>
        </p:txBody>
      </p:sp>
      <p:sp>
        <p:nvSpPr>
          <p:cNvPr id="9" name="Freeform 9"/>
          <p:cNvSpPr/>
          <p:nvPr/>
        </p:nvSpPr>
        <p:spPr>
          <a:xfrm flipH="1">
            <a:off x="6163510" y="138350"/>
            <a:ext cx="1561078" cy="1835786"/>
          </a:xfrm>
          <a:custGeom>
            <a:avLst/>
            <a:gdLst/>
            <a:ahLst/>
            <a:cxnLst/>
            <a:rect l="l" t="t" r="r" b="b"/>
            <a:pathLst>
              <a:path w="1561078" h="1835786">
                <a:moveTo>
                  <a:pt x="1561078" y="0"/>
                </a:moveTo>
                <a:lnTo>
                  <a:pt x="0" y="0"/>
                </a:lnTo>
                <a:lnTo>
                  <a:pt x="0" y="1835785"/>
                </a:lnTo>
                <a:lnTo>
                  <a:pt x="1561078" y="1835785"/>
                </a:lnTo>
                <a:lnTo>
                  <a:pt x="1561078"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 name="TextBox 10"/>
          <p:cNvSpPr txBox="1"/>
          <p:nvPr/>
        </p:nvSpPr>
        <p:spPr>
          <a:xfrm>
            <a:off x="11666869" y="3247074"/>
            <a:ext cx="5581001" cy="976630"/>
          </a:xfrm>
          <a:prstGeom prst="rect">
            <a:avLst/>
          </a:prstGeom>
        </p:spPr>
        <p:txBody>
          <a:bodyPr lIns="0" tIns="0" rIns="0" bIns="0" rtlCol="0" anchor="t">
            <a:spAutoFit/>
          </a:bodyPr>
          <a:lstStyle/>
          <a:p>
            <a:pPr algn="r">
              <a:lnSpc>
                <a:spcPts val="3919"/>
              </a:lnSpc>
              <a:spcBef>
                <a:spcPct val="0"/>
              </a:spcBef>
            </a:pPr>
            <a:r>
              <a:rPr lang="en-US" sz="2750" dirty="0">
                <a:solidFill>
                  <a:srgbClr val="000000"/>
                </a:solidFill>
                <a:latin typeface="Pangolin"/>
              </a:rPr>
              <a:t>The afternoon group should arrive at 1.30pm and be collected at 3:30pm. </a:t>
            </a:r>
            <a:endParaRPr lang="en-US" dirty="0"/>
          </a:p>
        </p:txBody>
      </p:sp>
      <p:sp>
        <p:nvSpPr>
          <p:cNvPr id="11" name="Freeform 11"/>
          <p:cNvSpPr/>
          <p:nvPr/>
        </p:nvSpPr>
        <p:spPr>
          <a:xfrm>
            <a:off x="10820442" y="2334663"/>
            <a:ext cx="1456278" cy="1889040"/>
          </a:xfrm>
          <a:custGeom>
            <a:avLst/>
            <a:gdLst/>
            <a:ahLst/>
            <a:cxnLst/>
            <a:rect l="l" t="t" r="r" b="b"/>
            <a:pathLst>
              <a:path w="1456278" h="1889040">
                <a:moveTo>
                  <a:pt x="0" y="0"/>
                </a:moveTo>
                <a:lnTo>
                  <a:pt x="1456278" y="0"/>
                </a:lnTo>
                <a:lnTo>
                  <a:pt x="1456278" y="1889041"/>
                </a:lnTo>
                <a:lnTo>
                  <a:pt x="0" y="18890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 name="Freeform 12"/>
          <p:cNvSpPr/>
          <p:nvPr/>
        </p:nvSpPr>
        <p:spPr>
          <a:xfrm>
            <a:off x="6812709" y="3993632"/>
            <a:ext cx="4662581" cy="3129543"/>
          </a:xfrm>
          <a:custGeom>
            <a:avLst/>
            <a:gdLst/>
            <a:ahLst/>
            <a:cxnLst/>
            <a:rect l="l" t="t" r="r" b="b"/>
            <a:pathLst>
              <a:path w="4662581" h="3129543">
                <a:moveTo>
                  <a:pt x="0" y="0"/>
                </a:moveTo>
                <a:lnTo>
                  <a:pt x="4662582" y="0"/>
                </a:lnTo>
                <a:lnTo>
                  <a:pt x="4662582" y="3129543"/>
                </a:lnTo>
                <a:lnTo>
                  <a:pt x="0" y="3129543"/>
                </a:lnTo>
                <a:lnTo>
                  <a:pt x="0" y="0"/>
                </a:lnTo>
                <a:close/>
              </a:path>
            </a:pathLst>
          </a:custGeom>
          <a:blipFill>
            <a:blip r:embed="rId13"/>
            <a:stretch>
              <a:fillRect t="-11739"/>
            </a:stretch>
          </a:blipFill>
        </p:spPr>
        <p:txBody>
          <a:bodyPr/>
          <a:lstStyle/>
          <a:p>
            <a:endParaRPr lang="en-GB"/>
          </a:p>
        </p:txBody>
      </p:sp>
      <p:sp>
        <p:nvSpPr>
          <p:cNvPr id="13" name="TextBox 13"/>
          <p:cNvSpPr txBox="1"/>
          <p:nvPr/>
        </p:nvSpPr>
        <p:spPr>
          <a:xfrm>
            <a:off x="695961" y="2963864"/>
            <a:ext cx="5151148" cy="2462530"/>
          </a:xfrm>
          <a:prstGeom prst="rect">
            <a:avLst/>
          </a:prstGeom>
        </p:spPr>
        <p:txBody>
          <a:bodyPr lIns="0" tIns="0" rIns="0" bIns="0" rtlCol="0" anchor="t">
            <a:spAutoFit/>
          </a:bodyPr>
          <a:lstStyle/>
          <a:p>
            <a:pPr>
              <a:lnSpc>
                <a:spcPts val="3919"/>
              </a:lnSpc>
              <a:spcBef>
                <a:spcPct val="0"/>
              </a:spcBef>
            </a:pPr>
            <a:r>
              <a:rPr lang="en-US" sz="2750" dirty="0">
                <a:solidFill>
                  <a:srgbClr val="000000"/>
                </a:solidFill>
                <a:latin typeface="Pangolin"/>
              </a:rPr>
              <a:t>Our first week in school will be half days. During that first week, the morning children should arrive at 9am and be collected from the classroom at 11:00am.  </a:t>
            </a:r>
            <a:endParaRPr lang="en-US" sz="2799" dirty="0">
              <a:solidFill>
                <a:srgbClr val="000000"/>
              </a:solidFill>
              <a:latin typeface="Pangolin"/>
            </a:endParaRPr>
          </a:p>
        </p:txBody>
      </p:sp>
      <p:sp>
        <p:nvSpPr>
          <p:cNvPr id="14" name="TextBox 14"/>
          <p:cNvSpPr txBox="1"/>
          <p:nvPr/>
        </p:nvSpPr>
        <p:spPr>
          <a:xfrm>
            <a:off x="2418109" y="8457235"/>
            <a:ext cx="4525940" cy="1471930"/>
          </a:xfrm>
          <a:prstGeom prst="rect">
            <a:avLst/>
          </a:prstGeom>
        </p:spPr>
        <p:txBody>
          <a:bodyPr lIns="0" tIns="0" rIns="0" bIns="0" rtlCol="0" anchor="t">
            <a:spAutoFit/>
          </a:bodyPr>
          <a:lstStyle/>
          <a:p>
            <a:pPr algn="r">
              <a:lnSpc>
                <a:spcPts val="3919"/>
              </a:lnSpc>
              <a:spcBef>
                <a:spcPct val="0"/>
              </a:spcBef>
            </a:pPr>
            <a:r>
              <a:rPr lang="en-US" sz="2799">
                <a:solidFill>
                  <a:srgbClr val="000000"/>
                </a:solidFill>
                <a:latin typeface="Pangolin"/>
              </a:rPr>
              <a:t>They will have a snack at morning break but should have their lunch at home.  </a:t>
            </a:r>
          </a:p>
        </p:txBody>
      </p:sp>
      <p:sp>
        <p:nvSpPr>
          <p:cNvPr id="15" name="TextBox 15"/>
          <p:cNvSpPr txBox="1"/>
          <p:nvPr/>
        </p:nvSpPr>
        <p:spPr>
          <a:xfrm>
            <a:off x="11964049" y="8169937"/>
            <a:ext cx="4525940" cy="1471930"/>
          </a:xfrm>
          <a:prstGeom prst="rect">
            <a:avLst/>
          </a:prstGeom>
        </p:spPr>
        <p:txBody>
          <a:bodyPr lIns="0" tIns="0" rIns="0" bIns="0" rtlCol="0" anchor="t">
            <a:spAutoFit/>
          </a:bodyPr>
          <a:lstStyle/>
          <a:p>
            <a:pPr>
              <a:lnSpc>
                <a:spcPts val="3919"/>
              </a:lnSpc>
              <a:spcBef>
                <a:spcPct val="0"/>
              </a:spcBef>
            </a:pPr>
            <a:r>
              <a:rPr lang="en-US" sz="2750" dirty="0">
                <a:solidFill>
                  <a:srgbClr val="000000"/>
                </a:solidFill>
                <a:latin typeface="Pangolin"/>
              </a:rPr>
              <a:t>There will be fruit available for them to have an afternoon snack at break time if needed.</a:t>
            </a:r>
          </a:p>
        </p:txBody>
      </p:sp>
      <p:sp>
        <p:nvSpPr>
          <p:cNvPr id="16" name="Oval 15">
            <a:extLst>
              <a:ext uri="{FF2B5EF4-FFF2-40B4-BE49-F238E27FC236}">
                <a16:creationId xmlns:a16="http://schemas.microsoft.com/office/drawing/2014/main" id="{BD6515E9-AEC5-4D22-A035-8E6589268AEB}"/>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4468209" y="1309760"/>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14819373" y="-263878"/>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TextBox 7"/>
          <p:cNvSpPr txBox="1"/>
          <p:nvPr/>
        </p:nvSpPr>
        <p:spPr>
          <a:xfrm>
            <a:off x="315995" y="489010"/>
            <a:ext cx="13761408" cy="1731243"/>
          </a:xfrm>
          <a:prstGeom prst="rect">
            <a:avLst/>
          </a:prstGeom>
        </p:spPr>
        <p:txBody>
          <a:bodyPr lIns="0" tIns="0" rIns="0" bIns="0" rtlCol="0" anchor="t">
            <a:spAutoFit/>
          </a:bodyPr>
          <a:lstStyle/>
          <a:p>
            <a:pPr marL="0" lvl="0" indent="0" algn="just">
              <a:lnSpc>
                <a:spcPts val="13999"/>
              </a:lnSpc>
              <a:spcBef>
                <a:spcPct val="0"/>
              </a:spcBef>
            </a:pPr>
            <a:r>
              <a:rPr lang="en-US" sz="9999" spc="979" dirty="0">
                <a:solidFill>
                  <a:srgbClr val="000000"/>
                </a:solidFill>
                <a:latin typeface="AC Fat Bamboo"/>
              </a:rPr>
              <a:t>Winter Uniform</a:t>
            </a:r>
          </a:p>
        </p:txBody>
      </p:sp>
      <p:sp>
        <p:nvSpPr>
          <p:cNvPr id="8" name="Freeform 8"/>
          <p:cNvSpPr/>
          <p:nvPr/>
        </p:nvSpPr>
        <p:spPr>
          <a:xfrm flipH="1">
            <a:off x="9318750" y="1815068"/>
            <a:ext cx="1561078" cy="1835786"/>
          </a:xfrm>
          <a:custGeom>
            <a:avLst/>
            <a:gdLst/>
            <a:ahLst/>
            <a:cxnLst/>
            <a:rect l="l" t="t" r="r" b="b"/>
            <a:pathLst>
              <a:path w="1561078" h="1835786">
                <a:moveTo>
                  <a:pt x="1561078" y="0"/>
                </a:moveTo>
                <a:lnTo>
                  <a:pt x="0" y="0"/>
                </a:lnTo>
                <a:lnTo>
                  <a:pt x="0" y="1835786"/>
                </a:lnTo>
                <a:lnTo>
                  <a:pt x="1561078" y="1835786"/>
                </a:lnTo>
                <a:lnTo>
                  <a:pt x="1561078"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a:off x="430622" y="2591896"/>
            <a:ext cx="3781938" cy="4997561"/>
          </a:xfrm>
          <a:custGeom>
            <a:avLst/>
            <a:gdLst/>
            <a:ahLst/>
            <a:cxnLst/>
            <a:rect l="l" t="t" r="r" b="b"/>
            <a:pathLst>
              <a:path w="3781938" h="4997561">
                <a:moveTo>
                  <a:pt x="0" y="0"/>
                </a:moveTo>
                <a:lnTo>
                  <a:pt x="3781937" y="0"/>
                </a:lnTo>
                <a:lnTo>
                  <a:pt x="3781937" y="4997561"/>
                </a:lnTo>
                <a:lnTo>
                  <a:pt x="0" y="4997561"/>
                </a:lnTo>
                <a:lnTo>
                  <a:pt x="0" y="0"/>
                </a:lnTo>
                <a:close/>
              </a:path>
            </a:pathLst>
          </a:custGeom>
          <a:blipFill>
            <a:blip r:embed="rId9"/>
            <a:stretch>
              <a:fillRect/>
            </a:stretch>
          </a:blipFill>
        </p:spPr>
        <p:txBody>
          <a:bodyPr/>
          <a:lstStyle/>
          <a:p>
            <a:endParaRPr lang="en-GB"/>
          </a:p>
        </p:txBody>
      </p:sp>
      <p:sp>
        <p:nvSpPr>
          <p:cNvPr id="10" name="Freeform 10"/>
          <p:cNvSpPr/>
          <p:nvPr/>
        </p:nvSpPr>
        <p:spPr>
          <a:xfrm flipH="1">
            <a:off x="3484420" y="6427085"/>
            <a:ext cx="1456278" cy="1889040"/>
          </a:xfrm>
          <a:custGeom>
            <a:avLst/>
            <a:gdLst/>
            <a:ahLst/>
            <a:cxnLst/>
            <a:rect l="l" t="t" r="r" b="b"/>
            <a:pathLst>
              <a:path w="1456278" h="1889040">
                <a:moveTo>
                  <a:pt x="1456279" y="0"/>
                </a:moveTo>
                <a:lnTo>
                  <a:pt x="0" y="0"/>
                </a:lnTo>
                <a:lnTo>
                  <a:pt x="0" y="1889040"/>
                </a:lnTo>
                <a:lnTo>
                  <a:pt x="1456279" y="1889040"/>
                </a:lnTo>
                <a:lnTo>
                  <a:pt x="1456279"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 name="Freeform 12"/>
          <p:cNvSpPr/>
          <p:nvPr/>
        </p:nvSpPr>
        <p:spPr>
          <a:xfrm>
            <a:off x="16757920" y="2468579"/>
            <a:ext cx="1456278" cy="1889040"/>
          </a:xfrm>
          <a:custGeom>
            <a:avLst/>
            <a:gdLst/>
            <a:ahLst/>
            <a:cxnLst/>
            <a:rect l="l" t="t" r="r" b="b"/>
            <a:pathLst>
              <a:path w="1456278" h="1889040">
                <a:moveTo>
                  <a:pt x="0" y="0"/>
                </a:moveTo>
                <a:lnTo>
                  <a:pt x="1456278" y="0"/>
                </a:lnTo>
                <a:lnTo>
                  <a:pt x="1456278" y="1889041"/>
                </a:lnTo>
                <a:lnTo>
                  <a:pt x="0" y="188904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5" name="TextBox 15"/>
          <p:cNvSpPr txBox="1"/>
          <p:nvPr/>
        </p:nvSpPr>
        <p:spPr>
          <a:xfrm>
            <a:off x="1291652" y="9201150"/>
            <a:ext cx="7242748" cy="481330"/>
          </a:xfrm>
          <a:prstGeom prst="rect">
            <a:avLst/>
          </a:prstGeom>
        </p:spPr>
        <p:txBody>
          <a:bodyPr wrap="square" lIns="0" tIns="0" rIns="0" bIns="0" rtlCol="0" anchor="t">
            <a:spAutoFit/>
          </a:bodyPr>
          <a:lstStyle/>
          <a:p>
            <a:pPr algn="ctr">
              <a:lnSpc>
                <a:spcPts val="3919"/>
              </a:lnSpc>
              <a:spcBef>
                <a:spcPct val="0"/>
              </a:spcBef>
            </a:pPr>
            <a:r>
              <a:rPr lang="en-US" sz="2799" dirty="0">
                <a:solidFill>
                  <a:srgbClr val="000000"/>
                </a:solidFill>
                <a:latin typeface="Pangolin"/>
              </a:rPr>
              <a:t>Long hair should be tied back all year round.</a:t>
            </a:r>
          </a:p>
        </p:txBody>
      </p:sp>
      <p:sp>
        <p:nvSpPr>
          <p:cNvPr id="16" name="Freeform 9">
            <a:extLst>
              <a:ext uri="{FF2B5EF4-FFF2-40B4-BE49-F238E27FC236}">
                <a16:creationId xmlns:a16="http://schemas.microsoft.com/office/drawing/2014/main" id="{C2F301C3-9CA5-19A9-368B-B28437235DB8}"/>
              </a:ext>
            </a:extLst>
          </p:cNvPr>
          <p:cNvSpPr/>
          <p:nvPr/>
        </p:nvSpPr>
        <p:spPr>
          <a:xfrm>
            <a:off x="14197976" y="4667118"/>
            <a:ext cx="3663612" cy="4998041"/>
          </a:xfrm>
          <a:custGeom>
            <a:avLst/>
            <a:gdLst/>
            <a:ahLst/>
            <a:cxnLst/>
            <a:rect l="l" t="t" r="r" b="b"/>
            <a:pathLst>
              <a:path w="3663612" h="4998041">
                <a:moveTo>
                  <a:pt x="0" y="0"/>
                </a:moveTo>
                <a:lnTo>
                  <a:pt x="3663612" y="0"/>
                </a:lnTo>
                <a:lnTo>
                  <a:pt x="3663612" y="4998041"/>
                </a:lnTo>
                <a:lnTo>
                  <a:pt x="0" y="4998041"/>
                </a:lnTo>
                <a:lnTo>
                  <a:pt x="0" y="0"/>
                </a:lnTo>
                <a:close/>
              </a:path>
            </a:pathLst>
          </a:custGeom>
          <a:blipFill>
            <a:blip r:embed="rId14"/>
            <a:stretch>
              <a:fillRect/>
            </a:stretch>
          </a:blipFill>
        </p:spPr>
        <p:txBody>
          <a:bodyPr/>
          <a:lstStyle/>
          <a:p>
            <a:endParaRPr lang="en-GB"/>
          </a:p>
        </p:txBody>
      </p:sp>
      <p:sp>
        <p:nvSpPr>
          <p:cNvPr id="17" name="TextBox 11">
            <a:extLst>
              <a:ext uri="{FF2B5EF4-FFF2-40B4-BE49-F238E27FC236}">
                <a16:creationId xmlns:a16="http://schemas.microsoft.com/office/drawing/2014/main" id="{8ADE3506-8FD7-94FB-BFEC-57BAA01116C6}"/>
              </a:ext>
            </a:extLst>
          </p:cNvPr>
          <p:cNvSpPr txBox="1"/>
          <p:nvPr/>
        </p:nvSpPr>
        <p:spPr>
          <a:xfrm>
            <a:off x="4981207" y="3974688"/>
            <a:ext cx="7558520" cy="3983719"/>
          </a:xfrm>
          <a:prstGeom prst="rect">
            <a:avLst/>
          </a:prstGeom>
        </p:spPr>
        <p:txBody>
          <a:bodyPr lIns="0" tIns="0" rIns="0" bIns="0" rtlCol="0" anchor="t">
            <a:spAutoFit/>
          </a:bodyPr>
          <a:lstStyle/>
          <a:p>
            <a:pPr algn="r">
              <a:lnSpc>
                <a:spcPts val="3919"/>
              </a:lnSpc>
            </a:pPr>
            <a:r>
              <a:rPr lang="en-US" sz="2799" dirty="0">
                <a:solidFill>
                  <a:srgbClr val="000000"/>
                </a:solidFill>
                <a:latin typeface="Pangolin"/>
              </a:rPr>
              <a:t>Grey skirt / trousers or pinafore</a:t>
            </a:r>
          </a:p>
          <a:p>
            <a:pPr algn="r">
              <a:lnSpc>
                <a:spcPts val="3919"/>
              </a:lnSpc>
            </a:pPr>
            <a:r>
              <a:rPr lang="en-US" sz="2799" dirty="0">
                <a:solidFill>
                  <a:srgbClr val="000000"/>
                </a:solidFill>
                <a:latin typeface="Pangolin"/>
              </a:rPr>
              <a:t>White polo top </a:t>
            </a:r>
          </a:p>
          <a:p>
            <a:pPr algn="r">
              <a:lnSpc>
                <a:spcPts val="3919"/>
              </a:lnSpc>
            </a:pPr>
            <a:r>
              <a:rPr lang="en-US" sz="2799" dirty="0">
                <a:solidFill>
                  <a:srgbClr val="000000"/>
                </a:solidFill>
                <a:latin typeface="Pangolin"/>
              </a:rPr>
              <a:t>Dark green cardigan or jumper</a:t>
            </a:r>
          </a:p>
          <a:p>
            <a:pPr algn="r">
              <a:lnSpc>
                <a:spcPts val="3919"/>
              </a:lnSpc>
            </a:pPr>
            <a:r>
              <a:rPr lang="en-US" sz="2799" dirty="0">
                <a:solidFill>
                  <a:srgbClr val="000000"/>
                </a:solidFill>
                <a:latin typeface="Pangolin"/>
              </a:rPr>
              <a:t>White/ black/ grey socks or grey tights</a:t>
            </a:r>
          </a:p>
          <a:p>
            <a:pPr algn="r">
              <a:lnSpc>
                <a:spcPts val="3919"/>
              </a:lnSpc>
            </a:pPr>
            <a:r>
              <a:rPr lang="en-US" sz="2799" dirty="0">
                <a:solidFill>
                  <a:srgbClr val="000000"/>
                </a:solidFill>
                <a:latin typeface="Pangolin"/>
              </a:rPr>
              <a:t>Black Velcro shoes </a:t>
            </a:r>
          </a:p>
          <a:p>
            <a:pPr algn="r">
              <a:lnSpc>
                <a:spcPts val="3919"/>
              </a:lnSpc>
            </a:pPr>
            <a:r>
              <a:rPr lang="en-US" sz="2799" dirty="0">
                <a:solidFill>
                  <a:srgbClr val="000000"/>
                </a:solidFill>
                <a:latin typeface="Pangolin"/>
              </a:rPr>
              <a:t>No laces/ boots/pumps or trainers</a:t>
            </a:r>
          </a:p>
          <a:p>
            <a:pPr algn="r">
              <a:lnSpc>
                <a:spcPts val="3919"/>
              </a:lnSpc>
            </a:pPr>
            <a:endParaRPr lang="en-US" sz="2799" dirty="0">
              <a:solidFill>
                <a:srgbClr val="000000"/>
              </a:solidFill>
              <a:latin typeface="Pangolin"/>
            </a:endParaRPr>
          </a:p>
          <a:p>
            <a:pPr algn="r">
              <a:lnSpc>
                <a:spcPts val="3919"/>
              </a:lnSpc>
              <a:spcBef>
                <a:spcPct val="0"/>
              </a:spcBef>
            </a:pPr>
            <a:endParaRPr lang="en-US" sz="2799" dirty="0">
              <a:solidFill>
                <a:srgbClr val="000000"/>
              </a:solidFill>
              <a:latin typeface="Pangolin"/>
            </a:endParaRPr>
          </a:p>
        </p:txBody>
      </p:sp>
      <p:sp>
        <p:nvSpPr>
          <p:cNvPr id="11" name="Oval 10">
            <a:extLst>
              <a:ext uri="{FF2B5EF4-FFF2-40B4-BE49-F238E27FC236}">
                <a16:creationId xmlns:a16="http://schemas.microsoft.com/office/drawing/2014/main" id="{4DF1D3F1-7091-7A0F-1A1F-5F68A4413118}"/>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4372959" y="1319285"/>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14771748" y="-216253"/>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TextBox 7"/>
          <p:cNvSpPr txBox="1"/>
          <p:nvPr/>
        </p:nvSpPr>
        <p:spPr>
          <a:xfrm>
            <a:off x="315995" y="489010"/>
            <a:ext cx="13761408" cy="1731243"/>
          </a:xfrm>
          <a:prstGeom prst="rect">
            <a:avLst/>
          </a:prstGeom>
        </p:spPr>
        <p:txBody>
          <a:bodyPr lIns="0" tIns="0" rIns="0" bIns="0" rtlCol="0" anchor="t">
            <a:spAutoFit/>
          </a:bodyPr>
          <a:lstStyle/>
          <a:p>
            <a:pPr marL="0" lvl="0" indent="0" algn="just">
              <a:lnSpc>
                <a:spcPts val="13999"/>
              </a:lnSpc>
              <a:spcBef>
                <a:spcPct val="0"/>
              </a:spcBef>
            </a:pPr>
            <a:r>
              <a:rPr lang="en-US" sz="9999" spc="979" dirty="0">
                <a:solidFill>
                  <a:srgbClr val="000000"/>
                </a:solidFill>
                <a:latin typeface="AC Fat Bamboo"/>
              </a:rPr>
              <a:t>Summer Uniform</a:t>
            </a:r>
          </a:p>
        </p:txBody>
      </p:sp>
      <p:sp>
        <p:nvSpPr>
          <p:cNvPr id="8" name="Freeform 8"/>
          <p:cNvSpPr/>
          <p:nvPr/>
        </p:nvSpPr>
        <p:spPr>
          <a:xfrm flipH="1">
            <a:off x="9318750" y="1815068"/>
            <a:ext cx="1561078" cy="1835786"/>
          </a:xfrm>
          <a:custGeom>
            <a:avLst/>
            <a:gdLst/>
            <a:ahLst/>
            <a:cxnLst/>
            <a:rect l="l" t="t" r="r" b="b"/>
            <a:pathLst>
              <a:path w="1561078" h="1835786">
                <a:moveTo>
                  <a:pt x="1561078" y="0"/>
                </a:moveTo>
                <a:lnTo>
                  <a:pt x="0" y="0"/>
                </a:lnTo>
                <a:lnTo>
                  <a:pt x="0" y="1835786"/>
                </a:lnTo>
                <a:lnTo>
                  <a:pt x="1561078" y="1835786"/>
                </a:lnTo>
                <a:lnTo>
                  <a:pt x="1561078"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Freeform 10"/>
          <p:cNvSpPr/>
          <p:nvPr/>
        </p:nvSpPr>
        <p:spPr>
          <a:xfrm flipH="1">
            <a:off x="3366095" y="6288929"/>
            <a:ext cx="1456278" cy="1889040"/>
          </a:xfrm>
          <a:custGeom>
            <a:avLst/>
            <a:gdLst/>
            <a:ahLst/>
            <a:cxnLst/>
            <a:rect l="l" t="t" r="r" b="b"/>
            <a:pathLst>
              <a:path w="1456278" h="1889040">
                <a:moveTo>
                  <a:pt x="1456278" y="0"/>
                </a:moveTo>
                <a:lnTo>
                  <a:pt x="0" y="0"/>
                </a:lnTo>
                <a:lnTo>
                  <a:pt x="0" y="1889040"/>
                </a:lnTo>
                <a:lnTo>
                  <a:pt x="1456278" y="1889040"/>
                </a:lnTo>
                <a:lnTo>
                  <a:pt x="1456278"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p:cNvSpPr/>
          <p:nvPr/>
        </p:nvSpPr>
        <p:spPr>
          <a:xfrm>
            <a:off x="13959190" y="3445510"/>
            <a:ext cx="3573490" cy="4732459"/>
          </a:xfrm>
          <a:custGeom>
            <a:avLst/>
            <a:gdLst/>
            <a:ahLst/>
            <a:cxnLst/>
            <a:rect l="l" t="t" r="r" b="b"/>
            <a:pathLst>
              <a:path w="3573490" h="4732459">
                <a:moveTo>
                  <a:pt x="0" y="0"/>
                </a:moveTo>
                <a:lnTo>
                  <a:pt x="3573489" y="0"/>
                </a:lnTo>
                <a:lnTo>
                  <a:pt x="3573489" y="4732459"/>
                </a:lnTo>
                <a:lnTo>
                  <a:pt x="0" y="4732459"/>
                </a:lnTo>
                <a:lnTo>
                  <a:pt x="0" y="0"/>
                </a:lnTo>
                <a:close/>
              </a:path>
            </a:pathLst>
          </a:custGeom>
          <a:blipFill>
            <a:blip r:embed="rId11"/>
            <a:stretch>
              <a:fillRect/>
            </a:stretch>
          </a:blipFill>
        </p:spPr>
        <p:txBody>
          <a:bodyPr/>
          <a:lstStyle/>
          <a:p>
            <a:endParaRPr lang="en-GB"/>
          </a:p>
        </p:txBody>
      </p:sp>
      <p:sp>
        <p:nvSpPr>
          <p:cNvPr id="13" name="Freeform 13"/>
          <p:cNvSpPr/>
          <p:nvPr/>
        </p:nvSpPr>
        <p:spPr>
          <a:xfrm>
            <a:off x="16757920" y="2706333"/>
            <a:ext cx="1456278" cy="1889040"/>
          </a:xfrm>
          <a:custGeom>
            <a:avLst/>
            <a:gdLst/>
            <a:ahLst/>
            <a:cxnLst/>
            <a:rect l="l" t="t" r="r" b="b"/>
            <a:pathLst>
              <a:path w="1456278" h="1889040">
                <a:moveTo>
                  <a:pt x="0" y="0"/>
                </a:moveTo>
                <a:lnTo>
                  <a:pt x="1456278" y="0"/>
                </a:lnTo>
                <a:lnTo>
                  <a:pt x="1456278" y="1889041"/>
                </a:lnTo>
                <a:lnTo>
                  <a:pt x="0" y="188904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4" name="TextBox 14"/>
          <p:cNvSpPr txBox="1"/>
          <p:nvPr/>
        </p:nvSpPr>
        <p:spPr>
          <a:xfrm>
            <a:off x="5728323" y="5558403"/>
            <a:ext cx="7902922" cy="2483309"/>
          </a:xfrm>
          <a:prstGeom prst="rect">
            <a:avLst/>
          </a:prstGeom>
        </p:spPr>
        <p:txBody>
          <a:bodyPr lIns="0" tIns="0" rIns="0" bIns="0" rtlCol="0" anchor="t">
            <a:spAutoFit/>
          </a:bodyPr>
          <a:lstStyle/>
          <a:p>
            <a:pPr algn="r">
              <a:lnSpc>
                <a:spcPts val="3919"/>
              </a:lnSpc>
            </a:pPr>
            <a:r>
              <a:rPr lang="en-US" sz="2799" dirty="0">
                <a:solidFill>
                  <a:srgbClr val="000000"/>
                </a:solidFill>
                <a:latin typeface="Pangolin"/>
              </a:rPr>
              <a:t>White and green summer dress</a:t>
            </a:r>
          </a:p>
          <a:p>
            <a:pPr algn="r">
              <a:lnSpc>
                <a:spcPts val="3919"/>
              </a:lnSpc>
            </a:pPr>
            <a:r>
              <a:rPr lang="en-US" sz="2799" dirty="0">
                <a:solidFill>
                  <a:srgbClr val="000000"/>
                </a:solidFill>
                <a:latin typeface="Pangolin"/>
              </a:rPr>
              <a:t>White socks</a:t>
            </a:r>
          </a:p>
          <a:p>
            <a:pPr algn="r">
              <a:lnSpc>
                <a:spcPts val="3919"/>
              </a:lnSpc>
            </a:pPr>
            <a:r>
              <a:rPr lang="en-US" sz="2799" dirty="0">
                <a:solidFill>
                  <a:srgbClr val="000000"/>
                </a:solidFill>
                <a:latin typeface="Pangolin"/>
              </a:rPr>
              <a:t>Black Velcro shoes</a:t>
            </a:r>
          </a:p>
          <a:p>
            <a:pPr algn="r">
              <a:lnSpc>
                <a:spcPts val="3919"/>
              </a:lnSpc>
            </a:pPr>
            <a:r>
              <a:rPr lang="en-US" sz="2799" dirty="0">
                <a:solidFill>
                  <a:srgbClr val="000000"/>
                </a:solidFill>
                <a:latin typeface="Pangolin"/>
              </a:rPr>
              <a:t>No opened toed sandals or playsuits please.</a:t>
            </a:r>
          </a:p>
          <a:p>
            <a:pPr algn="r">
              <a:lnSpc>
                <a:spcPts val="3919"/>
              </a:lnSpc>
              <a:spcBef>
                <a:spcPct val="0"/>
              </a:spcBef>
            </a:pPr>
            <a:endParaRPr lang="en-US" sz="2799" dirty="0">
              <a:solidFill>
                <a:srgbClr val="000000"/>
              </a:solidFill>
              <a:latin typeface="Pangolin"/>
            </a:endParaRPr>
          </a:p>
        </p:txBody>
      </p:sp>
      <p:sp>
        <p:nvSpPr>
          <p:cNvPr id="15" name="TextBox 15"/>
          <p:cNvSpPr txBox="1"/>
          <p:nvPr/>
        </p:nvSpPr>
        <p:spPr>
          <a:xfrm>
            <a:off x="1243928" y="9203579"/>
            <a:ext cx="7671472" cy="481330"/>
          </a:xfrm>
          <a:prstGeom prst="rect">
            <a:avLst/>
          </a:prstGeom>
        </p:spPr>
        <p:txBody>
          <a:bodyPr wrap="square" lIns="0" tIns="0" rIns="0" bIns="0" rtlCol="0" anchor="t">
            <a:spAutoFit/>
          </a:bodyPr>
          <a:lstStyle/>
          <a:p>
            <a:pPr algn="ctr">
              <a:lnSpc>
                <a:spcPts val="3919"/>
              </a:lnSpc>
              <a:spcBef>
                <a:spcPct val="0"/>
              </a:spcBef>
            </a:pPr>
            <a:r>
              <a:rPr lang="en-US" sz="2799" dirty="0">
                <a:solidFill>
                  <a:srgbClr val="000000"/>
                </a:solidFill>
                <a:latin typeface="Pangolin"/>
              </a:rPr>
              <a:t>Long hair should be tied back all year round.</a:t>
            </a:r>
          </a:p>
        </p:txBody>
      </p:sp>
      <p:sp>
        <p:nvSpPr>
          <p:cNvPr id="16" name="Freeform 11">
            <a:extLst>
              <a:ext uri="{FF2B5EF4-FFF2-40B4-BE49-F238E27FC236}">
                <a16:creationId xmlns:a16="http://schemas.microsoft.com/office/drawing/2014/main" id="{48C2E613-4567-F9DD-B46B-BB6C368D9A7A}"/>
              </a:ext>
            </a:extLst>
          </p:cNvPr>
          <p:cNvSpPr/>
          <p:nvPr/>
        </p:nvSpPr>
        <p:spPr>
          <a:xfrm>
            <a:off x="806480" y="2521523"/>
            <a:ext cx="3569711" cy="5483592"/>
          </a:xfrm>
          <a:custGeom>
            <a:avLst/>
            <a:gdLst/>
            <a:ahLst/>
            <a:cxnLst/>
            <a:rect l="l" t="t" r="r" b="b"/>
            <a:pathLst>
              <a:path w="3569711" h="5483592">
                <a:moveTo>
                  <a:pt x="0" y="0"/>
                </a:moveTo>
                <a:lnTo>
                  <a:pt x="3569711" y="0"/>
                </a:lnTo>
                <a:lnTo>
                  <a:pt x="3569711" y="5483592"/>
                </a:lnTo>
                <a:lnTo>
                  <a:pt x="0" y="5483592"/>
                </a:lnTo>
                <a:lnTo>
                  <a:pt x="0" y="0"/>
                </a:lnTo>
                <a:close/>
              </a:path>
            </a:pathLst>
          </a:custGeom>
          <a:blipFill>
            <a:blip r:embed="rId14"/>
            <a:stretch>
              <a:fillRect/>
            </a:stretch>
          </a:blipFill>
        </p:spPr>
        <p:txBody>
          <a:bodyPr/>
          <a:lstStyle/>
          <a:p>
            <a:endParaRPr lang="en-GB"/>
          </a:p>
        </p:txBody>
      </p:sp>
      <p:sp>
        <p:nvSpPr>
          <p:cNvPr id="17" name="TextBox 14">
            <a:extLst>
              <a:ext uri="{FF2B5EF4-FFF2-40B4-BE49-F238E27FC236}">
                <a16:creationId xmlns:a16="http://schemas.microsoft.com/office/drawing/2014/main" id="{1546565E-16A2-82AD-04C4-819AC2475348}"/>
              </a:ext>
            </a:extLst>
          </p:cNvPr>
          <p:cNvSpPr txBox="1"/>
          <p:nvPr/>
        </p:nvSpPr>
        <p:spPr>
          <a:xfrm>
            <a:off x="4628636" y="2574958"/>
            <a:ext cx="5961311" cy="2983445"/>
          </a:xfrm>
          <a:prstGeom prst="rect">
            <a:avLst/>
          </a:prstGeom>
        </p:spPr>
        <p:txBody>
          <a:bodyPr lIns="0" tIns="0" rIns="0" bIns="0" rtlCol="0" anchor="t">
            <a:spAutoFit/>
          </a:bodyPr>
          <a:lstStyle/>
          <a:p>
            <a:pPr>
              <a:lnSpc>
                <a:spcPts val="3919"/>
              </a:lnSpc>
              <a:spcBef>
                <a:spcPct val="0"/>
              </a:spcBef>
            </a:pPr>
            <a:r>
              <a:rPr lang="en-US" sz="2799" dirty="0">
                <a:solidFill>
                  <a:srgbClr val="000000"/>
                </a:solidFill>
                <a:latin typeface="Pangolin"/>
              </a:rPr>
              <a:t>Grey Shorts </a:t>
            </a:r>
          </a:p>
          <a:p>
            <a:pPr>
              <a:lnSpc>
                <a:spcPts val="3919"/>
              </a:lnSpc>
              <a:spcBef>
                <a:spcPct val="0"/>
              </a:spcBef>
            </a:pPr>
            <a:r>
              <a:rPr lang="en-US" sz="2799" dirty="0">
                <a:solidFill>
                  <a:srgbClr val="000000"/>
                </a:solidFill>
                <a:latin typeface="Pangolin"/>
              </a:rPr>
              <a:t>White polo shirt</a:t>
            </a:r>
          </a:p>
          <a:p>
            <a:pPr>
              <a:lnSpc>
                <a:spcPts val="3919"/>
              </a:lnSpc>
              <a:spcBef>
                <a:spcPct val="0"/>
              </a:spcBef>
            </a:pPr>
            <a:r>
              <a:rPr lang="en-US" sz="2799" dirty="0">
                <a:solidFill>
                  <a:srgbClr val="000000"/>
                </a:solidFill>
                <a:latin typeface="Pangolin"/>
              </a:rPr>
              <a:t>Dark green jumper or cardigan</a:t>
            </a:r>
          </a:p>
          <a:p>
            <a:pPr>
              <a:lnSpc>
                <a:spcPts val="3919"/>
              </a:lnSpc>
              <a:spcBef>
                <a:spcPct val="0"/>
              </a:spcBef>
            </a:pPr>
            <a:r>
              <a:rPr lang="en-US" sz="2799" dirty="0">
                <a:solidFill>
                  <a:srgbClr val="000000"/>
                </a:solidFill>
                <a:latin typeface="Pangolin"/>
              </a:rPr>
              <a:t>Black Velcro school shoes </a:t>
            </a:r>
          </a:p>
          <a:p>
            <a:pPr>
              <a:lnSpc>
                <a:spcPts val="3919"/>
              </a:lnSpc>
              <a:spcBef>
                <a:spcPct val="0"/>
              </a:spcBef>
            </a:pPr>
            <a:r>
              <a:rPr lang="en-US" sz="2799" dirty="0">
                <a:solidFill>
                  <a:srgbClr val="000000"/>
                </a:solidFill>
                <a:latin typeface="Pangolin"/>
              </a:rPr>
              <a:t>No laces/boots/pumps or trainers please</a:t>
            </a:r>
          </a:p>
        </p:txBody>
      </p:sp>
      <p:sp>
        <p:nvSpPr>
          <p:cNvPr id="9" name="Oval 8">
            <a:extLst>
              <a:ext uri="{FF2B5EF4-FFF2-40B4-BE49-F238E27FC236}">
                <a16:creationId xmlns:a16="http://schemas.microsoft.com/office/drawing/2014/main" id="{6A26FC78-97A1-7FAD-2E75-BB781D68FA57}"/>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flipH="1">
            <a:off x="15764062" y="5488166"/>
            <a:ext cx="1456278" cy="1889040"/>
          </a:xfrm>
          <a:custGeom>
            <a:avLst/>
            <a:gdLst/>
            <a:ahLst/>
            <a:cxnLst/>
            <a:rect l="l" t="t" r="r" b="b"/>
            <a:pathLst>
              <a:path w="1456278" h="1889040">
                <a:moveTo>
                  <a:pt x="1456279" y="0"/>
                </a:moveTo>
                <a:lnTo>
                  <a:pt x="0" y="0"/>
                </a:lnTo>
                <a:lnTo>
                  <a:pt x="0" y="1889041"/>
                </a:lnTo>
                <a:lnTo>
                  <a:pt x="1456279" y="1889041"/>
                </a:lnTo>
                <a:lnTo>
                  <a:pt x="1456279"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flipH="1">
            <a:off x="125226" y="2391863"/>
            <a:ext cx="1561078" cy="1835786"/>
          </a:xfrm>
          <a:custGeom>
            <a:avLst/>
            <a:gdLst/>
            <a:ahLst/>
            <a:cxnLst/>
            <a:rect l="l" t="t" r="r" b="b"/>
            <a:pathLst>
              <a:path w="1561078" h="1835786">
                <a:moveTo>
                  <a:pt x="1561079" y="0"/>
                </a:moveTo>
                <a:lnTo>
                  <a:pt x="0" y="0"/>
                </a:lnTo>
                <a:lnTo>
                  <a:pt x="0" y="1835786"/>
                </a:lnTo>
                <a:lnTo>
                  <a:pt x="1561079" y="1835786"/>
                </a:lnTo>
                <a:lnTo>
                  <a:pt x="1561079"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1795799" y="3343562"/>
            <a:ext cx="14696403" cy="3483582"/>
          </a:xfrm>
          <a:prstGeom prst="rect">
            <a:avLst/>
          </a:prstGeom>
        </p:spPr>
        <p:txBody>
          <a:bodyPr lIns="0" tIns="0" rIns="0" bIns="0" rtlCol="0" anchor="t">
            <a:spAutoFit/>
          </a:bodyPr>
          <a:lstStyle/>
          <a:p>
            <a:pPr>
              <a:lnSpc>
                <a:spcPts val="3919"/>
              </a:lnSpc>
            </a:pPr>
            <a:r>
              <a:rPr lang="en-US" sz="2750" dirty="0">
                <a:solidFill>
                  <a:srgbClr val="000000"/>
                </a:solidFill>
                <a:latin typeface="Pangolin"/>
              </a:rPr>
              <a:t>If your child is ill, please register their absence on the Study Bugs app before 9am. </a:t>
            </a:r>
            <a:endParaRPr lang="en-US" sz="2799">
              <a:solidFill>
                <a:srgbClr val="000000"/>
              </a:solidFill>
              <a:latin typeface="Pangolin"/>
            </a:endParaRPr>
          </a:p>
          <a:p>
            <a:pPr>
              <a:lnSpc>
                <a:spcPts val="3919"/>
              </a:lnSpc>
            </a:pPr>
            <a:endParaRPr lang="en-US" sz="2799">
              <a:solidFill>
                <a:srgbClr val="000000"/>
              </a:solidFill>
              <a:latin typeface="Pangolin"/>
            </a:endParaRPr>
          </a:p>
          <a:p>
            <a:pPr>
              <a:lnSpc>
                <a:spcPts val="3919"/>
              </a:lnSpc>
            </a:pPr>
            <a:r>
              <a:rPr lang="en-US" sz="2750" dirty="0">
                <a:solidFill>
                  <a:srgbClr val="000000"/>
                </a:solidFill>
                <a:latin typeface="Pangolin"/>
              </a:rPr>
              <a:t>You should have  received a link to follow to create an account with Study Bugs, please see us at the end if a problem.</a:t>
            </a:r>
          </a:p>
          <a:p>
            <a:pPr>
              <a:lnSpc>
                <a:spcPts val="3919"/>
              </a:lnSpc>
            </a:pPr>
            <a:endParaRPr lang="en-US" sz="2799">
              <a:solidFill>
                <a:srgbClr val="000000"/>
              </a:solidFill>
              <a:latin typeface="Pangolin"/>
            </a:endParaRPr>
          </a:p>
          <a:p>
            <a:pPr>
              <a:lnSpc>
                <a:spcPts val="3919"/>
              </a:lnSpc>
              <a:spcBef>
                <a:spcPct val="0"/>
              </a:spcBef>
            </a:pPr>
            <a:r>
              <a:rPr lang="en-US" sz="2750" dirty="0">
                <a:solidFill>
                  <a:srgbClr val="000000"/>
                </a:solidFill>
                <a:latin typeface="Pangolin"/>
              </a:rPr>
              <a:t>If your child is sick or has an upset stomach, they must be off school for at least the next 48 hours after the last time they were poorly.</a:t>
            </a:r>
          </a:p>
        </p:txBody>
      </p:sp>
      <p:sp>
        <p:nvSpPr>
          <p:cNvPr id="8" name="TextBox 8"/>
          <p:cNvSpPr txBox="1"/>
          <p:nvPr/>
        </p:nvSpPr>
        <p:spPr>
          <a:xfrm>
            <a:off x="695961" y="742950"/>
            <a:ext cx="16836718" cy="1803401"/>
          </a:xfrm>
          <a:prstGeom prst="rect">
            <a:avLst/>
          </a:prstGeom>
        </p:spPr>
        <p:txBody>
          <a:bodyPr lIns="0" tIns="0" rIns="0" bIns="0" rtlCol="0" anchor="t">
            <a:spAutoFit/>
          </a:bodyPr>
          <a:lstStyle/>
          <a:p>
            <a:pPr marL="0" lvl="0" indent="0" algn="r">
              <a:lnSpc>
                <a:spcPts val="13999"/>
              </a:lnSpc>
              <a:spcBef>
                <a:spcPct val="0"/>
              </a:spcBef>
            </a:pPr>
            <a:r>
              <a:rPr lang="en-US" sz="9999" spc="979">
                <a:solidFill>
                  <a:srgbClr val="000000"/>
                </a:solidFill>
                <a:latin typeface="AC Fat Bamboo"/>
              </a:rPr>
              <a:t>What to do if your child is ill </a:t>
            </a:r>
          </a:p>
        </p:txBody>
      </p:sp>
      <p:sp>
        <p:nvSpPr>
          <p:cNvPr id="9" name="Freeform 9"/>
          <p:cNvSpPr/>
          <p:nvPr/>
        </p:nvSpPr>
        <p:spPr>
          <a:xfrm>
            <a:off x="430622" y="7653942"/>
            <a:ext cx="1898906" cy="1965301"/>
          </a:xfrm>
          <a:custGeom>
            <a:avLst/>
            <a:gdLst/>
            <a:ahLst/>
            <a:cxnLst/>
            <a:rect l="l" t="t" r="r" b="b"/>
            <a:pathLst>
              <a:path w="1898906" h="1965301">
                <a:moveTo>
                  <a:pt x="0" y="0"/>
                </a:moveTo>
                <a:lnTo>
                  <a:pt x="1898905" y="0"/>
                </a:lnTo>
                <a:lnTo>
                  <a:pt x="1898905" y="1965301"/>
                </a:lnTo>
                <a:lnTo>
                  <a:pt x="0" y="1965301"/>
                </a:lnTo>
                <a:lnTo>
                  <a:pt x="0" y="0"/>
                </a:lnTo>
                <a:close/>
              </a:path>
            </a:pathLst>
          </a:custGeom>
          <a:blipFill>
            <a:blip r:embed="rId8"/>
            <a:stretch>
              <a:fillRect/>
            </a:stretch>
          </a:blipFill>
        </p:spPr>
        <p:txBody>
          <a:bodyPr/>
          <a:lstStyle/>
          <a:p>
            <a:endParaRPr lang="en-GB"/>
          </a:p>
        </p:txBody>
      </p:sp>
      <p:sp>
        <p:nvSpPr>
          <p:cNvPr id="10" name="Freeform 10"/>
          <p:cNvSpPr/>
          <p:nvPr/>
        </p:nvSpPr>
        <p:spPr>
          <a:xfrm rot="4674825">
            <a:off x="819571" y="6144200"/>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TextBox 11"/>
          <p:cNvSpPr txBox="1"/>
          <p:nvPr/>
        </p:nvSpPr>
        <p:spPr>
          <a:xfrm>
            <a:off x="2154834" y="7320057"/>
            <a:ext cx="14696403" cy="976630"/>
          </a:xfrm>
          <a:prstGeom prst="rect">
            <a:avLst/>
          </a:prstGeom>
        </p:spPr>
        <p:txBody>
          <a:bodyPr lIns="0" tIns="0" rIns="0" bIns="0" rtlCol="0" anchor="t">
            <a:spAutoFit/>
          </a:bodyPr>
          <a:lstStyle/>
          <a:p>
            <a:pPr algn="r">
              <a:lnSpc>
                <a:spcPts val="3919"/>
              </a:lnSpc>
              <a:spcBef>
                <a:spcPct val="0"/>
              </a:spcBef>
            </a:pPr>
            <a:r>
              <a:rPr lang="en-US" sz="2799">
                <a:solidFill>
                  <a:srgbClr val="000000"/>
                </a:solidFill>
                <a:latin typeface="Pangolin"/>
              </a:rPr>
              <a:t>Please let us know at the earliest opportunity if you change your mobile telephone number or address, as we need to be able to contact you in an emergency situation or if your child is unwell. </a:t>
            </a:r>
          </a:p>
        </p:txBody>
      </p:sp>
      <p:sp>
        <p:nvSpPr>
          <p:cNvPr id="12" name="Oval 11">
            <a:extLst>
              <a:ext uri="{FF2B5EF4-FFF2-40B4-BE49-F238E27FC236}">
                <a16:creationId xmlns:a16="http://schemas.microsoft.com/office/drawing/2014/main" id="{38495DB3-CC52-3C0E-3B34-738B4969137A}"/>
              </a:ext>
            </a:extLst>
          </p:cNvPr>
          <p:cNvSpPr/>
          <p:nvPr/>
        </p:nvSpPr>
        <p:spPr>
          <a:xfrm>
            <a:off x="76200" y="495300"/>
            <a:ext cx="381000" cy="4572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49675" y="1177688"/>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2"/>
            <a:stretch>
              <a:fillRect/>
            </a:stretch>
          </a:blipFill>
        </p:spPr>
        <p:txBody>
          <a:bodyPr/>
          <a:lstStyle/>
          <a:p>
            <a:endParaRPr lang="en-GB"/>
          </a:p>
        </p:txBody>
      </p:sp>
      <p:sp>
        <p:nvSpPr>
          <p:cNvPr id="3" name="Freeform 3"/>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3">
              <a:extLst>
                <a:ext uri="{96DAC541-7B7A-43D3-8B79-37D633B846F1}">
                  <asvg:svgBlip xmlns:asvg="http://schemas.microsoft.com/office/drawing/2016/SVG/main" r:embed="rId4"/>
                </a:ext>
              </a:extLst>
            </a:blip>
            <a:stretch>
              <a:fillRect l="-50171"/>
            </a:stretch>
          </a:blipFill>
        </p:spPr>
        <p:txBody>
          <a:bodyPr/>
          <a:lstStyle/>
          <a:p>
            <a:endParaRPr lang="en-GB"/>
          </a:p>
        </p:txBody>
      </p:sp>
      <p:sp>
        <p:nvSpPr>
          <p:cNvPr id="5" name="Freeform 5"/>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TextBox 8"/>
          <p:cNvSpPr txBox="1"/>
          <p:nvPr/>
        </p:nvSpPr>
        <p:spPr>
          <a:xfrm>
            <a:off x="430622" y="489010"/>
            <a:ext cx="15295502" cy="3575051"/>
          </a:xfrm>
          <a:prstGeom prst="rect">
            <a:avLst/>
          </a:prstGeom>
        </p:spPr>
        <p:txBody>
          <a:bodyPr lIns="0" tIns="0" rIns="0" bIns="0" rtlCol="0" anchor="t">
            <a:spAutoFit/>
          </a:bodyPr>
          <a:lstStyle/>
          <a:p>
            <a:pPr marL="0" lvl="0" indent="0">
              <a:lnSpc>
                <a:spcPts val="13999"/>
              </a:lnSpc>
              <a:spcBef>
                <a:spcPct val="0"/>
              </a:spcBef>
            </a:pPr>
            <a:r>
              <a:rPr lang="en-US" sz="9999" spc="1049">
                <a:solidFill>
                  <a:srgbClr val="000000"/>
                </a:solidFill>
                <a:latin typeface="AC Fat Bamboo"/>
              </a:rPr>
              <a:t>How to prepare your child at home</a:t>
            </a:r>
          </a:p>
        </p:txBody>
      </p:sp>
      <p:sp>
        <p:nvSpPr>
          <p:cNvPr id="9" name="Freeform 9"/>
          <p:cNvSpPr/>
          <p:nvPr/>
        </p:nvSpPr>
        <p:spPr>
          <a:xfrm>
            <a:off x="15971601" y="3722618"/>
            <a:ext cx="1561078" cy="1835786"/>
          </a:xfrm>
          <a:custGeom>
            <a:avLst/>
            <a:gdLst/>
            <a:ahLst/>
            <a:cxnLst/>
            <a:rect l="l" t="t" r="r" b="b"/>
            <a:pathLst>
              <a:path w="1561078" h="1835786">
                <a:moveTo>
                  <a:pt x="0" y="0"/>
                </a:moveTo>
                <a:lnTo>
                  <a:pt x="1561078" y="0"/>
                </a:lnTo>
                <a:lnTo>
                  <a:pt x="1561078" y="1835786"/>
                </a:lnTo>
                <a:lnTo>
                  <a:pt x="0" y="18357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rot="-2217742">
            <a:off x="513794" y="8666510"/>
            <a:ext cx="1029812" cy="1335841"/>
          </a:xfrm>
          <a:custGeom>
            <a:avLst/>
            <a:gdLst/>
            <a:ahLst/>
            <a:cxnLst/>
            <a:rect l="l" t="t" r="r" b="b"/>
            <a:pathLst>
              <a:path w="1029812" h="1335841">
                <a:moveTo>
                  <a:pt x="0" y="0"/>
                </a:moveTo>
                <a:lnTo>
                  <a:pt x="1029812" y="0"/>
                </a:lnTo>
                <a:lnTo>
                  <a:pt x="1029812" y="1335842"/>
                </a:lnTo>
                <a:lnTo>
                  <a:pt x="0" y="133584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1" name="Freeform 11"/>
          <p:cNvSpPr/>
          <p:nvPr/>
        </p:nvSpPr>
        <p:spPr>
          <a:xfrm rot="4674825">
            <a:off x="15833910" y="-385829"/>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12" name="Group 12"/>
          <p:cNvGrpSpPr>
            <a:grpSpLocks noChangeAspect="1"/>
          </p:cNvGrpSpPr>
          <p:nvPr/>
        </p:nvGrpSpPr>
        <p:grpSpPr>
          <a:xfrm>
            <a:off x="9144000" y="2761428"/>
            <a:ext cx="6263608" cy="3758165"/>
            <a:chOff x="0" y="0"/>
            <a:chExt cx="6350000" cy="3810000"/>
          </a:xfrm>
        </p:grpSpPr>
        <p:sp>
          <p:nvSpPr>
            <p:cNvPr id="13" name="Freeform 13"/>
            <p:cNvSpPr/>
            <p:nvPr/>
          </p:nvSpPr>
          <p:spPr>
            <a:xfrm>
              <a:off x="0" y="0"/>
              <a:ext cx="6350000" cy="3810000"/>
            </a:xfrm>
            <a:custGeom>
              <a:avLst/>
              <a:gdLst/>
              <a:ahLst/>
              <a:cxnLst/>
              <a:rect l="l" t="t" r="r" b="b"/>
              <a:pathLst>
                <a:path w="6350000" h="3810000">
                  <a:moveTo>
                    <a:pt x="0" y="3175000"/>
                  </a:moveTo>
                  <a:lnTo>
                    <a:pt x="0" y="635000"/>
                  </a:lnTo>
                  <a:cubicBezTo>
                    <a:pt x="0" y="284480"/>
                    <a:pt x="284480" y="0"/>
                    <a:pt x="635000" y="0"/>
                  </a:cubicBezTo>
                  <a:lnTo>
                    <a:pt x="5715000" y="0"/>
                  </a:lnTo>
                  <a:cubicBezTo>
                    <a:pt x="6065520" y="0"/>
                    <a:pt x="6350000" y="284480"/>
                    <a:pt x="6350000" y="635000"/>
                  </a:cubicBezTo>
                  <a:lnTo>
                    <a:pt x="6350000" y="3175000"/>
                  </a:lnTo>
                  <a:cubicBezTo>
                    <a:pt x="6350000" y="3525520"/>
                    <a:pt x="6065520" y="3810000"/>
                    <a:pt x="5715000" y="3810000"/>
                  </a:cubicBezTo>
                  <a:lnTo>
                    <a:pt x="635000" y="3810000"/>
                  </a:lnTo>
                  <a:cubicBezTo>
                    <a:pt x="284480" y="3810000"/>
                    <a:pt x="0" y="3525520"/>
                    <a:pt x="0" y="3175000"/>
                  </a:cubicBezTo>
                  <a:close/>
                </a:path>
              </a:pathLst>
            </a:custGeom>
            <a:blipFill>
              <a:blip r:embed="rId11">
                <a:alphaModFix amt="60000"/>
              </a:blip>
              <a:stretch>
                <a:fillRect t="-12500" b="-12500"/>
              </a:stretch>
            </a:blipFill>
          </p:spPr>
          <p:txBody>
            <a:bodyPr/>
            <a:lstStyle/>
            <a:p>
              <a:endParaRPr lang="en-GB"/>
            </a:p>
          </p:txBody>
        </p:sp>
      </p:grpSp>
      <p:sp>
        <p:nvSpPr>
          <p:cNvPr id="14" name="TextBox 14"/>
          <p:cNvSpPr txBox="1"/>
          <p:nvPr/>
        </p:nvSpPr>
        <p:spPr>
          <a:xfrm>
            <a:off x="1210147" y="5588994"/>
            <a:ext cx="14738595" cy="3880486"/>
          </a:xfrm>
          <a:prstGeom prst="rect">
            <a:avLst/>
          </a:prstGeom>
        </p:spPr>
        <p:txBody>
          <a:bodyPr lIns="0" tIns="0" rIns="0" bIns="0" rtlCol="0" anchor="t">
            <a:spAutoFit/>
          </a:bodyPr>
          <a:lstStyle/>
          <a:p>
            <a:pPr marL="582930" lvl="1" indent="-291465">
              <a:lnSpc>
                <a:spcPts val="3779"/>
              </a:lnSpc>
              <a:buFont typeface="Arial"/>
              <a:buChar char="•"/>
            </a:pPr>
            <a:r>
              <a:rPr lang="en-US" sz="2700" dirty="0">
                <a:solidFill>
                  <a:srgbClr val="000000"/>
                </a:solidFill>
                <a:latin typeface="Pangolin"/>
              </a:rPr>
              <a:t>Aim for your child to be as independent as possible.</a:t>
            </a:r>
          </a:p>
          <a:p>
            <a:pPr>
              <a:lnSpc>
                <a:spcPts val="3779"/>
              </a:lnSpc>
            </a:pPr>
            <a:r>
              <a:rPr lang="en-US" sz="2700" dirty="0">
                <a:solidFill>
                  <a:srgbClr val="000000"/>
                </a:solidFill>
                <a:latin typeface="Pangolin"/>
              </a:rPr>
              <a:t>       -Can they dress themselves?</a:t>
            </a:r>
          </a:p>
          <a:p>
            <a:pPr>
              <a:lnSpc>
                <a:spcPts val="3779"/>
              </a:lnSpc>
            </a:pPr>
            <a:r>
              <a:rPr lang="en-US" sz="2700" dirty="0">
                <a:solidFill>
                  <a:srgbClr val="000000"/>
                </a:solidFill>
                <a:latin typeface="Pangolin"/>
              </a:rPr>
              <a:t>       -Can they go to the toilet by themselves?</a:t>
            </a:r>
          </a:p>
          <a:p>
            <a:pPr>
              <a:lnSpc>
                <a:spcPts val="3779"/>
              </a:lnSpc>
            </a:pPr>
            <a:r>
              <a:rPr lang="en-US" sz="2700" dirty="0">
                <a:solidFill>
                  <a:srgbClr val="000000"/>
                </a:solidFill>
                <a:latin typeface="Pangolin"/>
              </a:rPr>
              <a:t>       -Can they use cutlery to cut and eat their food with? </a:t>
            </a:r>
          </a:p>
          <a:p>
            <a:pPr marL="582930" lvl="1" indent="-291465">
              <a:lnSpc>
                <a:spcPts val="3779"/>
              </a:lnSpc>
              <a:buFont typeface="Arial"/>
              <a:buChar char="•"/>
            </a:pPr>
            <a:r>
              <a:rPr lang="en-US" sz="2700" dirty="0">
                <a:solidFill>
                  <a:srgbClr val="000000"/>
                </a:solidFill>
                <a:latin typeface="Pangolin"/>
              </a:rPr>
              <a:t>Share a book with your child every night. Let them choose, perhaps visit the local library. Talk about the story and the pictures together.</a:t>
            </a:r>
          </a:p>
          <a:p>
            <a:pPr marL="582930" lvl="1" indent="-291465">
              <a:lnSpc>
                <a:spcPts val="3779"/>
              </a:lnSpc>
              <a:buFont typeface="Arial"/>
              <a:buChar char="•"/>
            </a:pPr>
            <a:r>
              <a:rPr lang="en-US" sz="2700" dirty="0" err="1">
                <a:solidFill>
                  <a:srgbClr val="000000"/>
                </a:solidFill>
                <a:latin typeface="Pangolin"/>
              </a:rPr>
              <a:t>Practise</a:t>
            </a:r>
            <a:r>
              <a:rPr lang="en-US" sz="2700" dirty="0">
                <a:solidFill>
                  <a:srgbClr val="000000"/>
                </a:solidFill>
                <a:latin typeface="Pangolin"/>
              </a:rPr>
              <a:t> sharing and taking turns </a:t>
            </a:r>
            <a:r>
              <a:rPr lang="en-US" sz="2700" dirty="0" err="1">
                <a:solidFill>
                  <a:srgbClr val="000000"/>
                </a:solidFill>
                <a:latin typeface="Pangolin"/>
              </a:rPr>
              <a:t>eg</a:t>
            </a:r>
            <a:r>
              <a:rPr lang="en-US" sz="2700" dirty="0">
                <a:solidFill>
                  <a:srgbClr val="000000"/>
                </a:solidFill>
                <a:latin typeface="Pangolin"/>
              </a:rPr>
              <a:t> through turn taking games such as snakes and ladders, snap etc.</a:t>
            </a:r>
          </a:p>
        </p:txBody>
      </p:sp>
      <p:sp>
        <p:nvSpPr>
          <p:cNvPr id="6" name="Oval 5">
            <a:extLst>
              <a:ext uri="{FF2B5EF4-FFF2-40B4-BE49-F238E27FC236}">
                <a16:creationId xmlns:a16="http://schemas.microsoft.com/office/drawing/2014/main" id="{9E940DD0-6FF0-B38B-965E-70DBB2162395}"/>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3" name="Freeform 3"/>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5484219" y="1244809"/>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5" name="Freeform 5"/>
          <p:cNvSpPr/>
          <p:nvPr/>
        </p:nvSpPr>
        <p:spPr>
          <a:xfrm rot="4674825">
            <a:off x="15828465" y="-337419"/>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430622" y="2574323"/>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flipH="1">
            <a:off x="13008642" y="1374324"/>
            <a:ext cx="1561078" cy="1835786"/>
          </a:xfrm>
          <a:custGeom>
            <a:avLst/>
            <a:gdLst/>
            <a:ahLst/>
            <a:cxnLst/>
            <a:rect l="l" t="t" r="r" b="b"/>
            <a:pathLst>
              <a:path w="1561078" h="1835786">
                <a:moveTo>
                  <a:pt x="1561078" y="0"/>
                </a:moveTo>
                <a:lnTo>
                  <a:pt x="0" y="0"/>
                </a:lnTo>
                <a:lnTo>
                  <a:pt x="0" y="1835786"/>
                </a:lnTo>
                <a:lnTo>
                  <a:pt x="1561078" y="1835786"/>
                </a:lnTo>
                <a:lnTo>
                  <a:pt x="1561078"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a:off x="1886900" y="8023048"/>
            <a:ext cx="1456278" cy="1889040"/>
          </a:xfrm>
          <a:custGeom>
            <a:avLst/>
            <a:gdLst/>
            <a:ahLst/>
            <a:cxnLst/>
            <a:rect l="l" t="t" r="r" b="b"/>
            <a:pathLst>
              <a:path w="1456278" h="1889040">
                <a:moveTo>
                  <a:pt x="0" y="0"/>
                </a:moveTo>
                <a:lnTo>
                  <a:pt x="1456278" y="0"/>
                </a:lnTo>
                <a:lnTo>
                  <a:pt x="1456278" y="1889041"/>
                </a:lnTo>
                <a:lnTo>
                  <a:pt x="0" y="18890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9" name="Freeform 9"/>
          <p:cNvSpPr/>
          <p:nvPr/>
        </p:nvSpPr>
        <p:spPr>
          <a:xfrm>
            <a:off x="9615055" y="4463363"/>
            <a:ext cx="8869509" cy="5884982"/>
          </a:xfrm>
          <a:custGeom>
            <a:avLst/>
            <a:gdLst/>
            <a:ahLst/>
            <a:cxnLst/>
            <a:rect l="l" t="t" r="r" b="b"/>
            <a:pathLst>
              <a:path w="8869509" h="5884982">
                <a:moveTo>
                  <a:pt x="0" y="0"/>
                </a:moveTo>
                <a:lnTo>
                  <a:pt x="8869509" y="0"/>
                </a:lnTo>
                <a:lnTo>
                  <a:pt x="8869509" y="5884982"/>
                </a:lnTo>
                <a:lnTo>
                  <a:pt x="0" y="5884982"/>
                </a:lnTo>
                <a:lnTo>
                  <a:pt x="0" y="0"/>
                </a:lnTo>
                <a:close/>
              </a:path>
            </a:pathLst>
          </a:custGeom>
          <a:blipFill>
            <a:blip r:embed="rId13">
              <a:alphaModFix amt="44999"/>
            </a:blip>
            <a:stretch>
              <a:fillRect/>
            </a:stretch>
          </a:blipFill>
        </p:spPr>
        <p:txBody>
          <a:bodyPr/>
          <a:lstStyle/>
          <a:p>
            <a:endParaRPr lang="en-GB"/>
          </a:p>
        </p:txBody>
      </p:sp>
      <p:sp>
        <p:nvSpPr>
          <p:cNvPr id="10" name="Freeform 10"/>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TextBox 11"/>
          <p:cNvSpPr txBox="1"/>
          <p:nvPr/>
        </p:nvSpPr>
        <p:spPr>
          <a:xfrm>
            <a:off x="1205382" y="5823638"/>
            <a:ext cx="11282960" cy="2483309"/>
          </a:xfrm>
          <a:prstGeom prst="rect">
            <a:avLst/>
          </a:prstGeom>
        </p:spPr>
        <p:txBody>
          <a:bodyPr lIns="0" tIns="0" rIns="0" bIns="0" rtlCol="0" anchor="t">
            <a:spAutoFit/>
          </a:bodyPr>
          <a:lstStyle/>
          <a:p>
            <a:pPr algn="ctr">
              <a:lnSpc>
                <a:spcPts val="3919"/>
              </a:lnSpc>
              <a:spcBef>
                <a:spcPct val="0"/>
              </a:spcBef>
            </a:pPr>
            <a:r>
              <a:rPr lang="en-US" sz="2799" dirty="0">
                <a:solidFill>
                  <a:srgbClr val="000000"/>
                </a:solidFill>
                <a:latin typeface="Pangolin"/>
              </a:rPr>
              <a:t>We understand that wrap around care is a necessity for many working parents , however places in the Early Birds and Night Owls clubs are limited and offered on a first come, first serve basis. If you think you will need to use this service from  September, we can provide you with Mary’s contact details.  </a:t>
            </a:r>
          </a:p>
        </p:txBody>
      </p:sp>
      <p:sp>
        <p:nvSpPr>
          <p:cNvPr id="12" name="TextBox 12"/>
          <p:cNvSpPr txBox="1"/>
          <p:nvPr/>
        </p:nvSpPr>
        <p:spPr>
          <a:xfrm>
            <a:off x="2294024" y="3319847"/>
            <a:ext cx="10940875" cy="976630"/>
          </a:xfrm>
          <a:prstGeom prst="rect">
            <a:avLst/>
          </a:prstGeom>
        </p:spPr>
        <p:txBody>
          <a:bodyPr lIns="0" tIns="0" rIns="0" bIns="0" rtlCol="0" anchor="t">
            <a:spAutoFit/>
          </a:bodyPr>
          <a:lstStyle/>
          <a:p>
            <a:pPr>
              <a:lnSpc>
                <a:spcPts val="3919"/>
              </a:lnSpc>
              <a:spcBef>
                <a:spcPct val="0"/>
              </a:spcBef>
            </a:pPr>
            <a:r>
              <a:rPr lang="en-US" sz="2799">
                <a:solidFill>
                  <a:srgbClr val="000000"/>
                </a:solidFill>
                <a:latin typeface="Pangolin"/>
              </a:rPr>
              <a:t>At St Anthony's, we are proud to be able to offer our families onsite  wrap around care 'Early Birds and Night Owls' which is run by Mary Moran.  </a:t>
            </a:r>
          </a:p>
        </p:txBody>
      </p:sp>
      <p:sp>
        <p:nvSpPr>
          <p:cNvPr id="13" name="TextBox 13"/>
          <p:cNvSpPr txBox="1"/>
          <p:nvPr/>
        </p:nvSpPr>
        <p:spPr>
          <a:xfrm>
            <a:off x="695961" y="770493"/>
            <a:ext cx="13761408" cy="1803401"/>
          </a:xfrm>
          <a:prstGeom prst="rect">
            <a:avLst/>
          </a:prstGeom>
        </p:spPr>
        <p:txBody>
          <a:bodyPr lIns="0" tIns="0" rIns="0" bIns="0" rtlCol="0" anchor="t">
            <a:spAutoFit/>
          </a:bodyPr>
          <a:lstStyle/>
          <a:p>
            <a:pPr marL="0" lvl="0" indent="0" algn="just">
              <a:lnSpc>
                <a:spcPts val="13999"/>
              </a:lnSpc>
              <a:spcBef>
                <a:spcPct val="0"/>
              </a:spcBef>
            </a:pPr>
            <a:r>
              <a:rPr lang="en-US" sz="9999" spc="979">
                <a:solidFill>
                  <a:srgbClr val="000000"/>
                </a:solidFill>
                <a:latin typeface="AC Fat Bamboo"/>
              </a:rPr>
              <a:t>Wrap around care</a:t>
            </a:r>
          </a:p>
        </p:txBody>
      </p:sp>
      <p:sp>
        <p:nvSpPr>
          <p:cNvPr id="14" name="Oval 13">
            <a:extLst>
              <a:ext uri="{FF2B5EF4-FFF2-40B4-BE49-F238E27FC236}">
                <a16:creationId xmlns:a16="http://schemas.microsoft.com/office/drawing/2014/main" id="{2593C875-448C-206F-582E-2663AE782093}"/>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5484219" y="1244809"/>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15828465" y="-337419"/>
            <a:ext cx="1323050" cy="2489906"/>
          </a:xfrm>
          <a:custGeom>
            <a:avLst/>
            <a:gdLst/>
            <a:ahLst/>
            <a:cxnLst/>
            <a:rect l="l" t="t" r="r" b="b"/>
            <a:pathLst>
              <a:path w="1323050" h="2489906">
                <a:moveTo>
                  <a:pt x="0" y="0"/>
                </a:moveTo>
                <a:lnTo>
                  <a:pt x="1323049" y="0"/>
                </a:lnTo>
                <a:lnTo>
                  <a:pt x="1323049"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430622" y="2574323"/>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flipH="1">
            <a:off x="1972623" y="8303882"/>
            <a:ext cx="1561078" cy="1835786"/>
          </a:xfrm>
          <a:custGeom>
            <a:avLst/>
            <a:gdLst/>
            <a:ahLst/>
            <a:cxnLst/>
            <a:rect l="l" t="t" r="r" b="b"/>
            <a:pathLst>
              <a:path w="1561078" h="1835786">
                <a:moveTo>
                  <a:pt x="1561078" y="0"/>
                </a:moveTo>
                <a:lnTo>
                  <a:pt x="0" y="0"/>
                </a:lnTo>
                <a:lnTo>
                  <a:pt x="0" y="1835786"/>
                </a:lnTo>
                <a:lnTo>
                  <a:pt x="1561078" y="1835786"/>
                </a:lnTo>
                <a:lnTo>
                  <a:pt x="1561078"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a:off x="15803022" y="5143500"/>
            <a:ext cx="1456278" cy="1889040"/>
          </a:xfrm>
          <a:custGeom>
            <a:avLst/>
            <a:gdLst/>
            <a:ahLst/>
            <a:cxnLst/>
            <a:rect l="l" t="t" r="r" b="b"/>
            <a:pathLst>
              <a:path w="1456278" h="1889040">
                <a:moveTo>
                  <a:pt x="0" y="0"/>
                </a:moveTo>
                <a:lnTo>
                  <a:pt x="1456278" y="0"/>
                </a:lnTo>
                <a:lnTo>
                  <a:pt x="1456278" y="1889040"/>
                </a:lnTo>
                <a:lnTo>
                  <a:pt x="0" y="188904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0" name="Freeform 10"/>
          <p:cNvSpPr/>
          <p:nvPr/>
        </p:nvSpPr>
        <p:spPr>
          <a:xfrm>
            <a:off x="4333521" y="6619888"/>
            <a:ext cx="9620959" cy="3367988"/>
          </a:xfrm>
          <a:custGeom>
            <a:avLst/>
            <a:gdLst/>
            <a:ahLst/>
            <a:cxnLst/>
            <a:rect l="l" t="t" r="r" b="b"/>
            <a:pathLst>
              <a:path w="9620959" h="3367988">
                <a:moveTo>
                  <a:pt x="0" y="0"/>
                </a:moveTo>
                <a:lnTo>
                  <a:pt x="9620958" y="0"/>
                </a:lnTo>
                <a:lnTo>
                  <a:pt x="9620958" y="3367988"/>
                </a:lnTo>
                <a:lnTo>
                  <a:pt x="0" y="3367988"/>
                </a:lnTo>
                <a:lnTo>
                  <a:pt x="0" y="0"/>
                </a:lnTo>
                <a:close/>
              </a:path>
            </a:pathLst>
          </a:custGeom>
          <a:blipFill>
            <a:blip r:embed="rId13">
              <a:alphaModFix amt="40000"/>
            </a:blip>
            <a:stretch>
              <a:fillRect/>
            </a:stretch>
          </a:blipFill>
        </p:spPr>
        <p:txBody>
          <a:bodyPr/>
          <a:lstStyle/>
          <a:p>
            <a:endParaRPr lang="en-GB"/>
          </a:p>
        </p:txBody>
      </p:sp>
      <p:sp>
        <p:nvSpPr>
          <p:cNvPr id="11" name="TextBox 11"/>
          <p:cNvSpPr txBox="1"/>
          <p:nvPr/>
        </p:nvSpPr>
        <p:spPr>
          <a:xfrm>
            <a:off x="695961" y="770493"/>
            <a:ext cx="13761408" cy="1803401"/>
          </a:xfrm>
          <a:prstGeom prst="rect">
            <a:avLst/>
          </a:prstGeom>
        </p:spPr>
        <p:txBody>
          <a:bodyPr lIns="0" tIns="0" rIns="0" bIns="0" rtlCol="0" anchor="t">
            <a:spAutoFit/>
          </a:bodyPr>
          <a:lstStyle/>
          <a:p>
            <a:pPr marL="0" lvl="0" indent="0" algn="just">
              <a:lnSpc>
                <a:spcPts val="13999"/>
              </a:lnSpc>
              <a:spcBef>
                <a:spcPct val="0"/>
              </a:spcBef>
            </a:pPr>
            <a:r>
              <a:rPr lang="en-US" sz="9999" spc="979">
                <a:solidFill>
                  <a:srgbClr val="000000"/>
                </a:solidFill>
                <a:latin typeface="AC Fat Bamboo"/>
              </a:rPr>
              <a:t>Wrap around care</a:t>
            </a:r>
          </a:p>
        </p:txBody>
      </p:sp>
      <p:sp>
        <p:nvSpPr>
          <p:cNvPr id="12" name="TextBox 12"/>
          <p:cNvSpPr txBox="1"/>
          <p:nvPr/>
        </p:nvSpPr>
        <p:spPr>
          <a:xfrm>
            <a:off x="2346231" y="3451173"/>
            <a:ext cx="12997460" cy="2462530"/>
          </a:xfrm>
          <a:prstGeom prst="rect">
            <a:avLst/>
          </a:prstGeom>
        </p:spPr>
        <p:txBody>
          <a:bodyPr lIns="0" tIns="0" rIns="0" bIns="0" rtlCol="0" anchor="t">
            <a:spAutoFit/>
          </a:bodyPr>
          <a:lstStyle/>
          <a:p>
            <a:pPr>
              <a:lnSpc>
                <a:spcPts val="3919"/>
              </a:lnSpc>
            </a:pPr>
            <a:r>
              <a:rPr lang="en-US" sz="2799">
                <a:solidFill>
                  <a:srgbClr val="000000"/>
                </a:solidFill>
                <a:latin typeface="Pangolin"/>
              </a:rPr>
              <a:t>Those with older siblings in school will also know that Mr Bromley, our PE Teacher, also hosts before and after school sports clubs, however these are not open to Reception children until after the October Break during the Autumn Term. </a:t>
            </a:r>
          </a:p>
          <a:p>
            <a:pPr>
              <a:lnSpc>
                <a:spcPts val="3919"/>
              </a:lnSpc>
            </a:pPr>
            <a:endParaRPr lang="en-US" sz="2799">
              <a:solidFill>
                <a:srgbClr val="000000"/>
              </a:solidFill>
              <a:latin typeface="Pangolin"/>
            </a:endParaRPr>
          </a:p>
          <a:p>
            <a:pPr>
              <a:lnSpc>
                <a:spcPts val="3919"/>
              </a:lnSpc>
              <a:spcBef>
                <a:spcPct val="0"/>
              </a:spcBef>
            </a:pPr>
            <a:r>
              <a:rPr lang="en-US" sz="2799">
                <a:solidFill>
                  <a:srgbClr val="000000"/>
                </a:solidFill>
                <a:latin typeface="Pangolin"/>
              </a:rPr>
              <a:t>Further information on these clubs will be sent out by Mr Bromley later in the Autumn.  </a:t>
            </a:r>
          </a:p>
        </p:txBody>
      </p:sp>
      <p:sp>
        <p:nvSpPr>
          <p:cNvPr id="13" name="Oval 12">
            <a:extLst>
              <a:ext uri="{FF2B5EF4-FFF2-40B4-BE49-F238E27FC236}">
                <a16:creationId xmlns:a16="http://schemas.microsoft.com/office/drawing/2014/main" id="{361CDE31-E57C-73B8-CDC0-D439AD98D4DA}"/>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291759" y="6262818"/>
            <a:ext cx="7467218" cy="1549519"/>
          </a:xfrm>
          <a:custGeom>
            <a:avLst/>
            <a:gdLst/>
            <a:ahLst/>
            <a:cxnLst/>
            <a:rect l="l" t="t" r="r" b="b"/>
            <a:pathLst>
              <a:path w="7467218" h="1549519">
                <a:moveTo>
                  <a:pt x="0" y="0"/>
                </a:moveTo>
                <a:lnTo>
                  <a:pt x="7467218" y="0"/>
                </a:lnTo>
                <a:lnTo>
                  <a:pt x="7467218"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13456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031918">
            <a:off x="365636" y="40092"/>
            <a:ext cx="836761" cy="1574738"/>
          </a:xfrm>
          <a:custGeom>
            <a:avLst/>
            <a:gdLst/>
            <a:ahLst/>
            <a:cxnLst/>
            <a:rect l="l" t="t" r="r" b="b"/>
            <a:pathLst>
              <a:path w="836761" h="1574738">
                <a:moveTo>
                  <a:pt x="0" y="0"/>
                </a:moveTo>
                <a:lnTo>
                  <a:pt x="836762" y="0"/>
                </a:lnTo>
                <a:lnTo>
                  <a:pt x="836762" y="1574739"/>
                </a:lnTo>
                <a:lnTo>
                  <a:pt x="0" y="157473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rot="5873145">
            <a:off x="1237469" y="4304937"/>
            <a:ext cx="5797206" cy="5471113"/>
          </a:xfrm>
          <a:custGeom>
            <a:avLst/>
            <a:gdLst/>
            <a:ahLst/>
            <a:cxnLst/>
            <a:rect l="l" t="t" r="r" b="b"/>
            <a:pathLst>
              <a:path w="5797206" h="5471113">
                <a:moveTo>
                  <a:pt x="0" y="0"/>
                </a:moveTo>
                <a:lnTo>
                  <a:pt x="5797206" y="0"/>
                </a:lnTo>
                <a:lnTo>
                  <a:pt x="5797206" y="5471113"/>
                </a:lnTo>
                <a:lnTo>
                  <a:pt x="0" y="5471113"/>
                </a:lnTo>
                <a:lnTo>
                  <a:pt x="0" y="0"/>
                </a:lnTo>
                <a:close/>
              </a:path>
            </a:pathLst>
          </a:custGeom>
          <a:blipFill>
            <a:blip r:embed="rId6">
              <a:alphaModFix amt="25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p:cNvSpPr/>
          <p:nvPr/>
        </p:nvSpPr>
        <p:spPr>
          <a:xfrm>
            <a:off x="15775352" y="1252640"/>
            <a:ext cx="1898906" cy="1965301"/>
          </a:xfrm>
          <a:custGeom>
            <a:avLst/>
            <a:gdLst/>
            <a:ahLst/>
            <a:cxnLst/>
            <a:rect l="l" t="t" r="r" b="b"/>
            <a:pathLst>
              <a:path w="1898906" h="1965301">
                <a:moveTo>
                  <a:pt x="0" y="0"/>
                </a:moveTo>
                <a:lnTo>
                  <a:pt x="1898906" y="0"/>
                </a:lnTo>
                <a:lnTo>
                  <a:pt x="1898906" y="1965301"/>
                </a:lnTo>
                <a:lnTo>
                  <a:pt x="0" y="1965301"/>
                </a:lnTo>
                <a:lnTo>
                  <a:pt x="0" y="0"/>
                </a:lnTo>
                <a:close/>
              </a:path>
            </a:pathLst>
          </a:custGeom>
          <a:blipFill>
            <a:blip r:embed="rId8"/>
            <a:stretch>
              <a:fillRect/>
            </a:stretch>
          </a:blipFill>
        </p:spPr>
        <p:txBody>
          <a:bodyPr/>
          <a:lstStyle/>
          <a:p>
            <a:endParaRPr lang="en-GB"/>
          </a:p>
        </p:txBody>
      </p:sp>
      <p:sp>
        <p:nvSpPr>
          <p:cNvPr id="8" name="Freeform 8"/>
          <p:cNvSpPr/>
          <p:nvPr/>
        </p:nvSpPr>
        <p:spPr>
          <a:xfrm rot="1892852">
            <a:off x="15437284" y="398508"/>
            <a:ext cx="907712" cy="1708263"/>
          </a:xfrm>
          <a:custGeom>
            <a:avLst/>
            <a:gdLst/>
            <a:ahLst/>
            <a:cxnLst/>
            <a:rect l="l" t="t" r="r" b="b"/>
            <a:pathLst>
              <a:path w="907712" h="1708263">
                <a:moveTo>
                  <a:pt x="0" y="0"/>
                </a:moveTo>
                <a:lnTo>
                  <a:pt x="907711" y="0"/>
                </a:lnTo>
                <a:lnTo>
                  <a:pt x="907711" y="1708263"/>
                </a:lnTo>
                <a:lnTo>
                  <a:pt x="0" y="170826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TextBox 9"/>
          <p:cNvSpPr txBox="1"/>
          <p:nvPr/>
        </p:nvSpPr>
        <p:spPr>
          <a:xfrm>
            <a:off x="1028700" y="414595"/>
            <a:ext cx="12712627" cy="1803401"/>
          </a:xfrm>
          <a:prstGeom prst="rect">
            <a:avLst/>
          </a:prstGeom>
        </p:spPr>
        <p:txBody>
          <a:bodyPr lIns="0" tIns="0" rIns="0" bIns="0" rtlCol="0" anchor="t">
            <a:spAutoFit/>
          </a:bodyPr>
          <a:lstStyle/>
          <a:p>
            <a:pPr>
              <a:lnSpc>
                <a:spcPts val="13999"/>
              </a:lnSpc>
              <a:spcBef>
                <a:spcPct val="0"/>
              </a:spcBef>
            </a:pPr>
            <a:r>
              <a:rPr lang="en-US" sz="9999" spc="879">
                <a:solidFill>
                  <a:srgbClr val="000000"/>
                </a:solidFill>
                <a:latin typeface="AC Fat Bamboo Bold"/>
              </a:rPr>
              <a:t>Dates for your diaries </a:t>
            </a:r>
          </a:p>
        </p:txBody>
      </p:sp>
      <p:sp>
        <p:nvSpPr>
          <p:cNvPr id="10" name="TextBox 10"/>
          <p:cNvSpPr txBox="1"/>
          <p:nvPr/>
        </p:nvSpPr>
        <p:spPr>
          <a:xfrm>
            <a:off x="1416503" y="2190229"/>
            <a:ext cx="14937395" cy="8484951"/>
          </a:xfrm>
          <a:prstGeom prst="rect">
            <a:avLst/>
          </a:prstGeom>
        </p:spPr>
        <p:txBody>
          <a:bodyPr lIns="0" tIns="0" rIns="0" bIns="0" rtlCol="0" anchor="t">
            <a:spAutoFit/>
          </a:bodyPr>
          <a:lstStyle/>
          <a:p>
            <a:pPr>
              <a:lnSpc>
                <a:spcPts val="3919"/>
              </a:lnSpc>
            </a:pPr>
            <a:endParaRPr lang="en-US" sz="2750" b="1" dirty="0">
              <a:solidFill>
                <a:srgbClr val="514847"/>
              </a:solidFill>
              <a:latin typeface="Pangolin"/>
            </a:endParaRPr>
          </a:p>
          <a:p>
            <a:pPr>
              <a:lnSpc>
                <a:spcPts val="3919"/>
              </a:lnSpc>
            </a:pPr>
            <a:endParaRPr lang="en-US" sz="2750" dirty="0">
              <a:solidFill>
                <a:srgbClr val="514847"/>
              </a:solidFill>
              <a:latin typeface="Pangolin"/>
            </a:endParaRPr>
          </a:p>
          <a:p>
            <a:pPr>
              <a:lnSpc>
                <a:spcPts val="3919"/>
              </a:lnSpc>
            </a:pPr>
            <a:r>
              <a:rPr lang="en-US" sz="2750" dirty="0">
                <a:solidFill>
                  <a:srgbClr val="000000"/>
                </a:solidFill>
                <a:latin typeface="Pangolin"/>
              </a:rPr>
              <a:t>Induction Morning – </a:t>
            </a:r>
            <a:r>
              <a:rPr lang="en-US" sz="2750" u="sng" dirty="0">
                <a:solidFill>
                  <a:srgbClr val="000000"/>
                </a:solidFill>
                <a:latin typeface="Pangolin"/>
              </a:rPr>
              <a:t>Wednesday 10th July 2024</a:t>
            </a:r>
            <a:r>
              <a:rPr lang="en-US" sz="2750" dirty="0">
                <a:solidFill>
                  <a:srgbClr val="000000"/>
                </a:solidFill>
                <a:latin typeface="Pangolin"/>
              </a:rPr>
              <a:t> – 09:30am – 10:30am - All children in together. Parents to stay with their child (please no siblings)</a:t>
            </a:r>
          </a:p>
          <a:p>
            <a:pPr>
              <a:lnSpc>
                <a:spcPts val="3919"/>
              </a:lnSpc>
            </a:pPr>
            <a:endParaRPr lang="en-US" sz="2750" dirty="0">
              <a:solidFill>
                <a:srgbClr val="000000"/>
              </a:solidFill>
              <a:latin typeface="Pangolin"/>
            </a:endParaRPr>
          </a:p>
          <a:p>
            <a:pPr>
              <a:lnSpc>
                <a:spcPts val="3919"/>
              </a:lnSpc>
            </a:pPr>
            <a:r>
              <a:rPr lang="en-US" sz="2799" dirty="0">
                <a:solidFill>
                  <a:srgbClr val="000000"/>
                </a:solidFill>
                <a:latin typeface="Pangolin"/>
              </a:rPr>
              <a:t>Storytime- Wednesday 17th July 2024     2.00pm-2.30pm</a:t>
            </a:r>
          </a:p>
          <a:p>
            <a:pPr>
              <a:lnSpc>
                <a:spcPts val="3919"/>
              </a:lnSpc>
            </a:pPr>
            <a:endParaRPr lang="en-US" sz="2799" dirty="0">
              <a:solidFill>
                <a:srgbClr val="000000"/>
              </a:solidFill>
              <a:latin typeface="Pangolin"/>
            </a:endParaRPr>
          </a:p>
          <a:p>
            <a:pPr>
              <a:lnSpc>
                <a:spcPts val="3919"/>
              </a:lnSpc>
            </a:pPr>
            <a:r>
              <a:rPr lang="en-US" sz="2750" dirty="0">
                <a:solidFill>
                  <a:srgbClr val="000000"/>
                </a:solidFill>
                <a:latin typeface="Pangolin"/>
              </a:rPr>
              <a:t>Home visits – </a:t>
            </a:r>
            <a:r>
              <a:rPr lang="en-US" sz="2750" u="sng" dirty="0">
                <a:solidFill>
                  <a:srgbClr val="000000"/>
                </a:solidFill>
                <a:latin typeface="Pangolin"/>
              </a:rPr>
              <a:t>Tuesday 3rd September 2023</a:t>
            </a:r>
            <a:r>
              <a:rPr lang="en-US" sz="2750" dirty="0">
                <a:solidFill>
                  <a:srgbClr val="000000"/>
                </a:solidFill>
                <a:latin typeface="Pangolin"/>
              </a:rPr>
              <a:t> until </a:t>
            </a:r>
            <a:r>
              <a:rPr lang="en-US" sz="2750" u="sng" dirty="0">
                <a:solidFill>
                  <a:srgbClr val="000000"/>
                </a:solidFill>
                <a:latin typeface="Pangolin"/>
              </a:rPr>
              <a:t>Friday 6th September 2023</a:t>
            </a:r>
            <a:r>
              <a:rPr lang="en-US" sz="2750" dirty="0">
                <a:solidFill>
                  <a:srgbClr val="000000"/>
                </a:solidFill>
                <a:latin typeface="Pangolin"/>
              </a:rPr>
              <a:t> </a:t>
            </a:r>
          </a:p>
          <a:p>
            <a:pPr>
              <a:lnSpc>
                <a:spcPts val="3919"/>
              </a:lnSpc>
            </a:pPr>
            <a:r>
              <a:rPr lang="en-US" sz="2750" dirty="0">
                <a:solidFill>
                  <a:srgbClr val="000000"/>
                </a:solidFill>
                <a:latin typeface="Pangolin"/>
              </a:rPr>
              <a:t> - Please make sure you have booked a home visit with Miss Larkin before you leave this evening. </a:t>
            </a:r>
          </a:p>
          <a:p>
            <a:pPr>
              <a:lnSpc>
                <a:spcPts val="3919"/>
              </a:lnSpc>
            </a:pPr>
            <a:endParaRPr lang="en-US" sz="2799" dirty="0">
              <a:solidFill>
                <a:srgbClr val="000000"/>
              </a:solidFill>
              <a:latin typeface="Pangolin"/>
            </a:endParaRPr>
          </a:p>
          <a:p>
            <a:pPr>
              <a:lnSpc>
                <a:spcPts val="3919"/>
              </a:lnSpc>
            </a:pPr>
            <a:r>
              <a:rPr lang="en-US" sz="2750" dirty="0">
                <a:solidFill>
                  <a:srgbClr val="000000"/>
                </a:solidFill>
                <a:latin typeface="Pangolin"/>
              </a:rPr>
              <a:t>Starting School – Settling in. Half days begin on Monday 9</a:t>
            </a:r>
            <a:r>
              <a:rPr lang="en-US" sz="2750" u="sng" dirty="0">
                <a:solidFill>
                  <a:srgbClr val="000000"/>
                </a:solidFill>
                <a:latin typeface="Pangolin"/>
              </a:rPr>
              <a:t>th September 2023</a:t>
            </a:r>
            <a:r>
              <a:rPr lang="en-US" sz="2750" dirty="0">
                <a:solidFill>
                  <a:srgbClr val="000000"/>
                </a:solidFill>
                <a:latin typeface="Pangolin"/>
              </a:rPr>
              <a:t> until </a:t>
            </a:r>
            <a:r>
              <a:rPr lang="en-US" sz="2750" u="sng" dirty="0">
                <a:solidFill>
                  <a:srgbClr val="000000"/>
                </a:solidFill>
                <a:latin typeface="Pangolin"/>
              </a:rPr>
              <a:t>Friday 13th September 2023</a:t>
            </a:r>
            <a:r>
              <a:rPr lang="en-US" sz="2750" dirty="0">
                <a:solidFill>
                  <a:srgbClr val="000000"/>
                </a:solidFill>
                <a:latin typeface="Pangolin"/>
              </a:rPr>
              <a:t>. Please make sure you have checked your child's group (morning or afternoon) before you leave - a reminder will be sent home. </a:t>
            </a:r>
          </a:p>
          <a:p>
            <a:pPr>
              <a:lnSpc>
                <a:spcPts val="3919"/>
              </a:lnSpc>
            </a:pPr>
            <a:endParaRPr lang="en-US" sz="2799" dirty="0">
              <a:solidFill>
                <a:srgbClr val="000000"/>
              </a:solidFill>
              <a:latin typeface="Pangolin"/>
            </a:endParaRPr>
          </a:p>
          <a:p>
            <a:pPr>
              <a:lnSpc>
                <a:spcPts val="3919"/>
              </a:lnSpc>
            </a:pPr>
            <a:r>
              <a:rPr lang="en-US" sz="2750" dirty="0">
                <a:solidFill>
                  <a:srgbClr val="000000"/>
                </a:solidFill>
                <a:latin typeface="Pangolin"/>
              </a:rPr>
              <a:t>Full days begin on </a:t>
            </a:r>
            <a:r>
              <a:rPr lang="en-US" sz="2750" u="sng" dirty="0">
                <a:solidFill>
                  <a:srgbClr val="000000"/>
                </a:solidFill>
                <a:latin typeface="Pangolin"/>
              </a:rPr>
              <a:t>Monday 16th September 2023</a:t>
            </a:r>
            <a:r>
              <a:rPr lang="en-US" sz="2750" dirty="0">
                <a:solidFill>
                  <a:srgbClr val="000000"/>
                </a:solidFill>
                <a:latin typeface="Pangolin"/>
              </a:rPr>
              <a:t> - 09:00am - 3:30pm </a:t>
            </a:r>
          </a:p>
          <a:p>
            <a:pPr>
              <a:lnSpc>
                <a:spcPts val="3919"/>
              </a:lnSpc>
            </a:pPr>
            <a:endParaRPr lang="en-US" sz="2750" dirty="0">
              <a:solidFill>
                <a:srgbClr val="000000"/>
              </a:solidFill>
              <a:latin typeface="Pangolin"/>
            </a:endParaRPr>
          </a:p>
          <a:p>
            <a:pPr>
              <a:lnSpc>
                <a:spcPts val="3919"/>
              </a:lnSpc>
            </a:pPr>
            <a:endParaRPr lang="en-US" sz="2799" dirty="0">
              <a:solidFill>
                <a:srgbClr val="000000"/>
              </a:solidFill>
              <a:latin typeface="Pangolin"/>
            </a:endParaRPr>
          </a:p>
        </p:txBody>
      </p:sp>
      <p:sp>
        <p:nvSpPr>
          <p:cNvPr id="11" name="Oval 10">
            <a:extLst>
              <a:ext uri="{FF2B5EF4-FFF2-40B4-BE49-F238E27FC236}">
                <a16:creationId xmlns:a16="http://schemas.microsoft.com/office/drawing/2014/main" id="{F183E6FB-2EB5-F63A-8231-CAC0051DCAC3}"/>
              </a:ext>
            </a:extLst>
          </p:cNvPr>
          <p:cNvSpPr/>
          <p:nvPr/>
        </p:nvSpPr>
        <p:spPr>
          <a:xfrm>
            <a:off x="76200" y="495300"/>
            <a:ext cx="381000" cy="4572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925866" y="4783644"/>
            <a:ext cx="11213627" cy="1549519"/>
          </a:xfrm>
          <a:custGeom>
            <a:avLst/>
            <a:gdLst/>
            <a:ahLst/>
            <a:cxnLst/>
            <a:rect l="l" t="t" r="r" b="b"/>
            <a:pathLst>
              <a:path w="11213627" h="1549519">
                <a:moveTo>
                  <a:pt x="0" y="0"/>
                </a:moveTo>
                <a:lnTo>
                  <a:pt x="11213627" y="0"/>
                </a:lnTo>
                <a:lnTo>
                  <a:pt x="1121362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3302987" y="8447015"/>
            <a:ext cx="7467218" cy="1549519"/>
          </a:xfrm>
          <a:custGeom>
            <a:avLst/>
            <a:gdLst/>
            <a:ahLst/>
            <a:cxnLst/>
            <a:rect l="l" t="t" r="r" b="b"/>
            <a:pathLst>
              <a:path w="7467218" h="1549519">
                <a:moveTo>
                  <a:pt x="0" y="0"/>
                </a:moveTo>
                <a:lnTo>
                  <a:pt x="7467217" y="0"/>
                </a:lnTo>
                <a:lnTo>
                  <a:pt x="7467217" y="1549520"/>
                </a:lnTo>
                <a:lnTo>
                  <a:pt x="0" y="1549520"/>
                </a:lnTo>
                <a:lnTo>
                  <a:pt x="0" y="0"/>
                </a:lnTo>
                <a:close/>
              </a:path>
            </a:pathLst>
          </a:custGeom>
          <a:blipFill>
            <a:blip r:embed="rId2">
              <a:extLst>
                <a:ext uri="{96DAC541-7B7A-43D3-8B79-37D633B846F1}">
                  <asvg:svgBlip xmlns:asvg="http://schemas.microsoft.com/office/drawing/2016/SVG/main" r:embed="rId3"/>
                </a:ext>
              </a:extLst>
            </a:blip>
            <a:stretch>
              <a:fillRect l="-50171"/>
            </a:stretch>
          </a:blipFill>
        </p:spPr>
        <p:txBody>
          <a:bodyPr/>
          <a:lstStyle/>
          <a:p>
            <a:endParaRPr lang="en-GB"/>
          </a:p>
        </p:txBody>
      </p:sp>
      <p:sp>
        <p:nvSpPr>
          <p:cNvPr id="4" name="Freeform 4"/>
          <p:cNvSpPr/>
          <p:nvPr/>
        </p:nvSpPr>
        <p:spPr>
          <a:xfrm>
            <a:off x="-393186" y="0"/>
            <a:ext cx="11213627" cy="1549519"/>
          </a:xfrm>
          <a:custGeom>
            <a:avLst/>
            <a:gdLst/>
            <a:ahLst/>
            <a:cxnLst/>
            <a:rect l="l" t="t" r="r" b="b"/>
            <a:pathLst>
              <a:path w="11213627" h="1549519">
                <a:moveTo>
                  <a:pt x="0" y="0"/>
                </a:moveTo>
                <a:lnTo>
                  <a:pt x="11213628" y="0"/>
                </a:lnTo>
                <a:lnTo>
                  <a:pt x="11213628" y="1549519"/>
                </a:lnTo>
                <a:lnTo>
                  <a:pt x="0" y="15495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8194547" y="2022088"/>
            <a:ext cx="1898906" cy="1965301"/>
          </a:xfrm>
          <a:custGeom>
            <a:avLst/>
            <a:gdLst/>
            <a:ahLst/>
            <a:cxnLst/>
            <a:rect l="l" t="t" r="r" b="b"/>
            <a:pathLst>
              <a:path w="1898906" h="1965301">
                <a:moveTo>
                  <a:pt x="0" y="0"/>
                </a:moveTo>
                <a:lnTo>
                  <a:pt x="1898906" y="0"/>
                </a:lnTo>
                <a:lnTo>
                  <a:pt x="1898906" y="1965302"/>
                </a:lnTo>
                <a:lnTo>
                  <a:pt x="0" y="1965302"/>
                </a:lnTo>
                <a:lnTo>
                  <a:pt x="0" y="0"/>
                </a:lnTo>
                <a:close/>
              </a:path>
            </a:pathLst>
          </a:custGeom>
          <a:blipFill>
            <a:blip r:embed="rId4"/>
            <a:stretch>
              <a:fillRect/>
            </a:stretch>
          </a:blipFill>
        </p:spPr>
        <p:txBody>
          <a:bodyPr/>
          <a:lstStyle/>
          <a:p>
            <a:endParaRPr lang="en-GB"/>
          </a:p>
        </p:txBody>
      </p:sp>
      <p:sp>
        <p:nvSpPr>
          <p:cNvPr id="6" name="Freeform 6"/>
          <p:cNvSpPr/>
          <p:nvPr/>
        </p:nvSpPr>
        <p:spPr>
          <a:xfrm rot="4674825">
            <a:off x="8482475" y="448463"/>
            <a:ext cx="1323050" cy="2489906"/>
          </a:xfrm>
          <a:custGeom>
            <a:avLst/>
            <a:gdLst/>
            <a:ahLst/>
            <a:cxnLst/>
            <a:rect l="l" t="t" r="r" b="b"/>
            <a:pathLst>
              <a:path w="1323050" h="2489906">
                <a:moveTo>
                  <a:pt x="0" y="0"/>
                </a:moveTo>
                <a:lnTo>
                  <a:pt x="1323050" y="0"/>
                </a:lnTo>
                <a:lnTo>
                  <a:pt x="1323050" y="2489906"/>
                </a:lnTo>
                <a:lnTo>
                  <a:pt x="0" y="2489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flipH="1">
            <a:off x="15301641" y="7811601"/>
            <a:ext cx="1456278" cy="1889040"/>
          </a:xfrm>
          <a:custGeom>
            <a:avLst/>
            <a:gdLst/>
            <a:ahLst/>
            <a:cxnLst/>
            <a:rect l="l" t="t" r="r" b="b"/>
            <a:pathLst>
              <a:path w="1456278" h="1889040">
                <a:moveTo>
                  <a:pt x="1456279" y="0"/>
                </a:moveTo>
                <a:lnTo>
                  <a:pt x="0" y="0"/>
                </a:lnTo>
                <a:lnTo>
                  <a:pt x="0" y="1889040"/>
                </a:lnTo>
                <a:lnTo>
                  <a:pt x="1456279" y="1889040"/>
                </a:lnTo>
                <a:lnTo>
                  <a:pt x="1456279"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flipH="1">
            <a:off x="673504" y="2600950"/>
            <a:ext cx="1561078" cy="1835786"/>
          </a:xfrm>
          <a:custGeom>
            <a:avLst/>
            <a:gdLst/>
            <a:ahLst/>
            <a:cxnLst/>
            <a:rect l="l" t="t" r="r" b="b"/>
            <a:pathLst>
              <a:path w="1561078" h="1835786">
                <a:moveTo>
                  <a:pt x="1561078" y="0"/>
                </a:moveTo>
                <a:lnTo>
                  <a:pt x="0" y="0"/>
                </a:lnTo>
                <a:lnTo>
                  <a:pt x="0" y="1835786"/>
                </a:lnTo>
                <a:lnTo>
                  <a:pt x="1561078" y="1835786"/>
                </a:lnTo>
                <a:lnTo>
                  <a:pt x="1561078"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pic>
        <p:nvPicPr>
          <p:cNvPr id="12" name="Picture 11" descr="A qr code on a group of colored pencils">
            <a:extLst>
              <a:ext uri="{FF2B5EF4-FFF2-40B4-BE49-F238E27FC236}">
                <a16:creationId xmlns:a16="http://schemas.microsoft.com/office/drawing/2014/main" id="{BC1F7D6D-565C-8E0E-C45E-EC9BE4BADFE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01289" y="952500"/>
            <a:ext cx="9685421" cy="916898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TotalTime>
  <Words>1653</Words>
  <Application>Microsoft Office PowerPoint</Application>
  <PresentationFormat>Custom</PresentationFormat>
  <Paragraphs>143</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Childos Arabic SemiBold</vt:lpstr>
      <vt:lpstr>AC Fat Bamboo</vt:lpstr>
      <vt:lpstr>Pangolin</vt:lpstr>
      <vt:lpstr>Arial</vt:lpstr>
      <vt:lpstr>AC Fat Bamboo Bold</vt:lpstr>
      <vt:lpstr>Calibri</vt:lpstr>
      <vt:lpstr>Bellaboo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Open evening presentation</dc:title>
  <dc:creator>Jemma Shepherd</dc:creator>
  <cp:lastModifiedBy>Sarah Slater</cp:lastModifiedBy>
  <cp:revision>110</cp:revision>
  <dcterms:created xsi:type="dcterms:W3CDTF">2006-08-16T00:00:00Z</dcterms:created>
  <dcterms:modified xsi:type="dcterms:W3CDTF">2024-09-08T17:10:20Z</dcterms:modified>
  <dc:identifier>DAFg0V_KsZI</dc:identifier>
</cp:coreProperties>
</file>