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
  </p:notesMasterIdLst>
  <p:sldIdLst>
    <p:sldId id="256" r:id="rId2"/>
    <p:sldId id="261" r:id="rId3"/>
  </p:sldIdLst>
  <p:sldSz cx="6858000" cy="9906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CDE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12" autoAdjust="0"/>
    <p:restoredTop sz="94660"/>
  </p:normalViewPr>
  <p:slideViewPr>
    <p:cSldViewPr snapToGrid="0">
      <p:cViewPr>
        <p:scale>
          <a:sx n="125" d="100"/>
          <a:sy n="125" d="100"/>
        </p:scale>
        <p:origin x="438" y="-2412"/>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862" cy="497333"/>
          </a:xfrm>
          <a:prstGeom prst="rect">
            <a:avLst/>
          </a:prstGeom>
        </p:spPr>
        <p:txBody>
          <a:bodyPr vert="horz" lIns="87215" tIns="43608" rIns="87215" bIns="43608" rtlCol="0"/>
          <a:lstStyle>
            <a:lvl1pPr algn="l">
              <a:defRPr sz="1100"/>
            </a:lvl1pPr>
          </a:lstStyle>
          <a:p>
            <a:endParaRPr lang="en-GB"/>
          </a:p>
        </p:txBody>
      </p:sp>
      <p:sp>
        <p:nvSpPr>
          <p:cNvPr id="3" name="Date Placeholder 2"/>
          <p:cNvSpPr>
            <a:spLocks noGrp="1"/>
          </p:cNvSpPr>
          <p:nvPr>
            <p:ph type="dt" idx="1"/>
          </p:nvPr>
        </p:nvSpPr>
        <p:spPr>
          <a:xfrm>
            <a:off x="3850294" y="1"/>
            <a:ext cx="2945862" cy="497333"/>
          </a:xfrm>
          <a:prstGeom prst="rect">
            <a:avLst/>
          </a:prstGeom>
        </p:spPr>
        <p:txBody>
          <a:bodyPr vert="horz" lIns="87215" tIns="43608" rIns="87215" bIns="43608" rtlCol="0"/>
          <a:lstStyle>
            <a:lvl1pPr algn="r">
              <a:defRPr sz="1100"/>
            </a:lvl1pPr>
          </a:lstStyle>
          <a:p>
            <a:fld id="{EFB41DFF-A61D-4F1C-BEE1-7D315297ECA2}" type="datetimeFigureOut">
              <a:rPr lang="en-GB" smtClean="0"/>
              <a:pPr/>
              <a:t>06/09/2019</a:t>
            </a:fld>
            <a:endParaRPr lang="en-GB"/>
          </a:p>
        </p:txBody>
      </p:sp>
      <p:sp>
        <p:nvSpPr>
          <p:cNvPr id="4" name="Slide Image Placeholder 3"/>
          <p:cNvSpPr>
            <a:spLocks noGrp="1" noRot="1" noChangeAspect="1"/>
          </p:cNvSpPr>
          <p:nvPr>
            <p:ph type="sldImg" idx="2"/>
          </p:nvPr>
        </p:nvSpPr>
        <p:spPr>
          <a:xfrm>
            <a:off x="2238375" y="1239838"/>
            <a:ext cx="2320925" cy="3352800"/>
          </a:xfrm>
          <a:prstGeom prst="rect">
            <a:avLst/>
          </a:prstGeom>
          <a:noFill/>
          <a:ln w="12700">
            <a:solidFill>
              <a:prstClr val="black"/>
            </a:solidFill>
          </a:ln>
        </p:spPr>
        <p:txBody>
          <a:bodyPr vert="horz" lIns="87215" tIns="43608" rIns="87215" bIns="43608" rtlCol="0" anchor="ctr"/>
          <a:lstStyle/>
          <a:p>
            <a:endParaRPr lang="en-GB"/>
          </a:p>
        </p:txBody>
      </p:sp>
      <p:sp>
        <p:nvSpPr>
          <p:cNvPr id="5" name="Notes Placeholder 4"/>
          <p:cNvSpPr>
            <a:spLocks noGrp="1"/>
          </p:cNvSpPr>
          <p:nvPr>
            <p:ph type="body" sz="quarter" idx="3"/>
          </p:nvPr>
        </p:nvSpPr>
        <p:spPr>
          <a:xfrm>
            <a:off x="679464" y="4777783"/>
            <a:ext cx="5438748" cy="3907834"/>
          </a:xfrm>
          <a:prstGeom prst="rect">
            <a:avLst/>
          </a:prstGeom>
        </p:spPr>
        <p:txBody>
          <a:bodyPr vert="horz" lIns="87215" tIns="43608" rIns="87215" bIns="436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9306"/>
            <a:ext cx="2945862" cy="497333"/>
          </a:xfrm>
          <a:prstGeom prst="rect">
            <a:avLst/>
          </a:prstGeom>
        </p:spPr>
        <p:txBody>
          <a:bodyPr vert="horz" lIns="87215" tIns="43608" rIns="87215" bIns="43608" rtlCol="0" anchor="b"/>
          <a:lstStyle>
            <a:lvl1pPr algn="l">
              <a:defRPr sz="1100"/>
            </a:lvl1pPr>
          </a:lstStyle>
          <a:p>
            <a:endParaRPr lang="en-GB"/>
          </a:p>
        </p:txBody>
      </p:sp>
      <p:sp>
        <p:nvSpPr>
          <p:cNvPr id="7" name="Slide Number Placeholder 6"/>
          <p:cNvSpPr>
            <a:spLocks noGrp="1"/>
          </p:cNvSpPr>
          <p:nvPr>
            <p:ph type="sldNum" sz="quarter" idx="5"/>
          </p:nvPr>
        </p:nvSpPr>
        <p:spPr>
          <a:xfrm>
            <a:off x="3850294" y="9429306"/>
            <a:ext cx="2945862" cy="497333"/>
          </a:xfrm>
          <a:prstGeom prst="rect">
            <a:avLst/>
          </a:prstGeom>
        </p:spPr>
        <p:txBody>
          <a:bodyPr vert="horz" lIns="87215" tIns="43608" rIns="87215" bIns="43608" rtlCol="0" anchor="b"/>
          <a:lstStyle>
            <a:lvl1pPr algn="r">
              <a:defRPr sz="1100"/>
            </a:lvl1pPr>
          </a:lstStyle>
          <a:p>
            <a:fld id="{01E512D0-BFF3-4126-A17F-2CFD7B696441}" type="slidenum">
              <a:rPr lang="en-GB" smtClean="0"/>
              <a:pPr/>
              <a:t>‹#›</a:t>
            </a:fld>
            <a:endParaRPr lang="en-GB"/>
          </a:p>
        </p:txBody>
      </p:sp>
    </p:spTree>
    <p:extLst>
      <p:ext uri="{BB962C8B-B14F-4D97-AF65-F5344CB8AC3E}">
        <p14:creationId xmlns:p14="http://schemas.microsoft.com/office/powerpoint/2010/main" val="12400500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E512D0-BFF3-4126-A17F-2CFD7B696441}" type="slidenum">
              <a:rPr lang="en-GB" smtClean="0"/>
              <a:pPr/>
              <a:t>2</a:t>
            </a:fld>
            <a:endParaRPr lang="en-GB"/>
          </a:p>
        </p:txBody>
      </p:sp>
    </p:spTree>
    <p:extLst>
      <p:ext uri="{BB962C8B-B14F-4D97-AF65-F5344CB8AC3E}">
        <p14:creationId xmlns:p14="http://schemas.microsoft.com/office/powerpoint/2010/main" val="3664779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674528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634962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42030645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2431244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376198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63606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3757057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657582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437279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3579284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39924E-CDC0-4DE2-AFA2-1FEE1A990F45}" type="datetimeFigureOut">
              <a:rPr lang="en-GB" smtClean="0"/>
              <a:pPr/>
              <a:t>06/09/2019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6B28D2E-137C-48A1-8FAD-9BA27DC2D801}" type="slidenum">
              <a:rPr lang="en-GB" smtClean="0"/>
              <a:pPr/>
              <a:t>‹#›</a:t>
            </a:fld>
            <a:endParaRPr lang="en-GB"/>
          </a:p>
        </p:txBody>
      </p:sp>
    </p:spTree>
    <p:extLst>
      <p:ext uri="{BB962C8B-B14F-4D97-AF65-F5344CB8AC3E}">
        <p14:creationId xmlns:p14="http://schemas.microsoft.com/office/powerpoint/2010/main" val="2799752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1C39924E-CDC0-4DE2-AFA2-1FEE1A990F45}" type="datetimeFigureOut">
              <a:rPr lang="en-GB" smtClean="0"/>
              <a:pPr/>
              <a:t>06/09/2019</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16B28D2E-137C-48A1-8FAD-9BA27DC2D801}" type="slidenum">
              <a:rPr lang="en-GB" smtClean="0"/>
              <a:pPr/>
              <a:t>‹#›</a:t>
            </a:fld>
            <a:endParaRPr lang="en-GB"/>
          </a:p>
        </p:txBody>
      </p:sp>
    </p:spTree>
    <p:extLst>
      <p:ext uri="{BB962C8B-B14F-4D97-AF65-F5344CB8AC3E}">
        <p14:creationId xmlns:p14="http://schemas.microsoft.com/office/powerpoint/2010/main" val="112674202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p:cNvSpPr/>
          <p:nvPr/>
        </p:nvSpPr>
        <p:spPr>
          <a:xfrm>
            <a:off x="200254" y="96822"/>
            <a:ext cx="6563657" cy="93600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n-GB"/>
          </a:p>
        </p:txBody>
      </p:sp>
      <p:sp>
        <p:nvSpPr>
          <p:cNvPr id="32" name="TextBox 31"/>
          <p:cNvSpPr txBox="1"/>
          <p:nvPr/>
        </p:nvSpPr>
        <p:spPr>
          <a:xfrm>
            <a:off x="106168" y="3280"/>
            <a:ext cx="6751832" cy="830997"/>
          </a:xfrm>
          <a:prstGeom prst="rect">
            <a:avLst/>
          </a:prstGeom>
          <a:noFill/>
        </p:spPr>
        <p:txBody>
          <a:bodyPr wrap="square" rtlCol="0">
            <a:spAutoFit/>
          </a:bodyPr>
          <a:lstStyle/>
          <a:p>
            <a:pPr algn="ctr"/>
            <a:r>
              <a:rPr lang="en-GB" sz="4800" dirty="0">
                <a:latin typeface="KBDunkTank" panose="02000603000000000000" pitchFamily="2" charset="0"/>
                <a:ea typeface="KBDunkTank" panose="02000603000000000000" pitchFamily="2" charset="0"/>
              </a:rPr>
              <a:t>Welcome to Year 2!</a:t>
            </a:r>
          </a:p>
        </p:txBody>
      </p:sp>
      <p:sp>
        <p:nvSpPr>
          <p:cNvPr id="17" name="Rectangle 16"/>
          <p:cNvSpPr/>
          <p:nvPr/>
        </p:nvSpPr>
        <p:spPr>
          <a:xfrm>
            <a:off x="294342" y="673987"/>
            <a:ext cx="6375483" cy="369332"/>
          </a:xfrm>
          <a:prstGeom prst="rect">
            <a:avLst/>
          </a:prstGeom>
        </p:spPr>
        <p:txBody>
          <a:bodyPr wrap="square">
            <a:spAutoFit/>
          </a:bodyPr>
          <a:lstStyle/>
          <a:p>
            <a:pPr algn="ctr"/>
            <a:r>
              <a:rPr lang="en-GB" dirty="0">
                <a:latin typeface="KBDunkTank" panose="02000603000000000000" pitchFamily="2" charset="0"/>
                <a:ea typeface="KBDunkTank" panose="02000603000000000000" pitchFamily="2" charset="0"/>
              </a:rPr>
              <a:t>This term in Year 2 we will be learning…….</a:t>
            </a:r>
          </a:p>
        </p:txBody>
      </p:sp>
      <p:grpSp>
        <p:nvGrpSpPr>
          <p:cNvPr id="60" name="Group 59"/>
          <p:cNvGrpSpPr/>
          <p:nvPr/>
        </p:nvGrpSpPr>
        <p:grpSpPr>
          <a:xfrm>
            <a:off x="3389088" y="5524954"/>
            <a:ext cx="3420070" cy="3986032"/>
            <a:chOff x="269269" y="3669"/>
            <a:chExt cx="4336466" cy="7137081"/>
          </a:xfrm>
        </p:grpSpPr>
        <p:sp>
          <p:nvSpPr>
            <p:cNvPr id="61" name="TextBox 60"/>
            <p:cNvSpPr txBox="1"/>
            <p:nvPr/>
          </p:nvSpPr>
          <p:spPr>
            <a:xfrm>
              <a:off x="269269" y="3669"/>
              <a:ext cx="4263417" cy="2149216"/>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Our Topic – </a:t>
              </a:r>
            </a:p>
            <a:p>
              <a:pPr algn="ctr"/>
              <a:r>
                <a:rPr lang="en-GB" sz="2400" u="sng" dirty="0">
                  <a:latin typeface="KBDunkTank" panose="02000603000000000000" pitchFamily="2" charset="0"/>
                  <a:ea typeface="KBDunkTank" panose="02000603000000000000" pitchFamily="2" charset="0"/>
                </a:rPr>
                <a:t>Terrific Titanic</a:t>
              </a:r>
            </a:p>
            <a:p>
              <a:pPr algn="ctr"/>
              <a:r>
                <a:rPr lang="en-GB" sz="2400" u="sng" dirty="0">
                  <a:latin typeface="KBDunkTank" panose="02000603000000000000" pitchFamily="2" charset="0"/>
                  <a:ea typeface="KBDunkTank" panose="02000603000000000000" pitchFamily="2" charset="0"/>
                </a:rPr>
                <a:t> </a:t>
              </a:r>
            </a:p>
          </p:txBody>
        </p:sp>
        <p:sp>
          <p:nvSpPr>
            <p:cNvPr id="63" name="Rounded Rectangle 62"/>
            <p:cNvSpPr/>
            <p:nvPr/>
          </p:nvSpPr>
          <p:spPr>
            <a:xfrm>
              <a:off x="298450" y="116552"/>
              <a:ext cx="4307285" cy="702419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grpSp>
        <p:nvGrpSpPr>
          <p:cNvPr id="96" name="Group 95"/>
          <p:cNvGrpSpPr/>
          <p:nvPr/>
        </p:nvGrpSpPr>
        <p:grpSpPr>
          <a:xfrm>
            <a:off x="3425757" y="1100179"/>
            <a:ext cx="3240000" cy="4328164"/>
            <a:chOff x="0" y="-150150"/>
            <a:chExt cx="6343997" cy="4849150"/>
          </a:xfrm>
        </p:grpSpPr>
        <p:sp>
          <p:nvSpPr>
            <p:cNvPr id="98" name="TextBox 97"/>
            <p:cNvSpPr txBox="1"/>
            <p:nvPr/>
          </p:nvSpPr>
          <p:spPr>
            <a:xfrm>
              <a:off x="589361" y="-150150"/>
              <a:ext cx="5078141" cy="517236"/>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Maths</a:t>
              </a:r>
              <a:r>
                <a:rPr lang="en-GB" u="sng" dirty="0">
                  <a:latin typeface="KBDunkTank" panose="02000603000000000000" pitchFamily="2" charset="0"/>
                  <a:ea typeface="KBDunkTank" panose="02000603000000000000" pitchFamily="2" charset="0"/>
                </a:rPr>
                <a:t> </a:t>
              </a:r>
            </a:p>
          </p:txBody>
        </p:sp>
        <p:sp>
          <p:nvSpPr>
            <p:cNvPr id="99" name="Rounded Rectangle 98"/>
            <p:cNvSpPr/>
            <p:nvPr/>
          </p:nvSpPr>
          <p:spPr>
            <a:xfrm>
              <a:off x="0" y="-91058"/>
              <a:ext cx="6343997" cy="479005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grpSp>
      <p:sp>
        <p:nvSpPr>
          <p:cNvPr id="108" name="TextBox 107"/>
          <p:cNvSpPr txBox="1"/>
          <p:nvPr/>
        </p:nvSpPr>
        <p:spPr>
          <a:xfrm>
            <a:off x="884946" y="1122671"/>
            <a:ext cx="1640540" cy="461665"/>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English </a:t>
            </a:r>
          </a:p>
        </p:txBody>
      </p:sp>
      <p:sp>
        <p:nvSpPr>
          <p:cNvPr id="109" name="Rounded Rectangle 108"/>
          <p:cNvSpPr/>
          <p:nvPr/>
        </p:nvSpPr>
        <p:spPr>
          <a:xfrm>
            <a:off x="106168" y="1138392"/>
            <a:ext cx="3240000" cy="423189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
          </a:p>
        </p:txBody>
      </p:sp>
      <p:sp>
        <p:nvSpPr>
          <p:cNvPr id="121" name="TextBox 120"/>
          <p:cNvSpPr txBox="1"/>
          <p:nvPr/>
        </p:nvSpPr>
        <p:spPr>
          <a:xfrm>
            <a:off x="246743" y="5549672"/>
            <a:ext cx="3018971" cy="830997"/>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Religious Education</a:t>
            </a:r>
          </a:p>
          <a:p>
            <a:pPr algn="ctr"/>
            <a:r>
              <a:rPr lang="en-GB" sz="2400" u="sng" dirty="0">
                <a:latin typeface="KBDunkTank" panose="02000603000000000000" pitchFamily="2" charset="0"/>
                <a:ea typeface="KBDunkTank" panose="02000603000000000000" pitchFamily="2" charset="0"/>
              </a:rPr>
              <a:t> </a:t>
            </a:r>
          </a:p>
        </p:txBody>
      </p:sp>
      <p:sp>
        <p:nvSpPr>
          <p:cNvPr id="122" name="Rounded Rectangle 121"/>
          <p:cNvSpPr/>
          <p:nvPr/>
        </p:nvSpPr>
        <p:spPr>
          <a:xfrm>
            <a:off x="106454" y="5602515"/>
            <a:ext cx="3240000" cy="390434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600"/>
          </a:p>
        </p:txBody>
      </p:sp>
      <p:sp>
        <p:nvSpPr>
          <p:cNvPr id="56" name="TextBox 55"/>
          <p:cNvSpPr txBox="1"/>
          <p:nvPr/>
        </p:nvSpPr>
        <p:spPr>
          <a:xfrm>
            <a:off x="261257" y="6342744"/>
            <a:ext cx="3018972" cy="3754874"/>
          </a:xfrm>
          <a:prstGeom prst="rect">
            <a:avLst/>
          </a:prstGeom>
          <a:noFill/>
        </p:spPr>
        <p:txBody>
          <a:bodyPr wrap="square" rtlCol="0">
            <a:spAutoFit/>
          </a:bodyPr>
          <a:lstStyle/>
          <a:p>
            <a:endParaRPr lang="en-GB" sz="1200" dirty="0">
              <a:latin typeface="Sassoon Primary Infant" pitchFamily="2" charset="0"/>
            </a:endParaRPr>
          </a:p>
          <a:p>
            <a:endParaRPr lang="en-GB" sz="1200" dirty="0">
              <a:latin typeface="Sassoon Primary Infant" pitchFamily="2" charset="0"/>
            </a:endParaRPr>
          </a:p>
          <a:p>
            <a:endParaRPr lang="en-GB" sz="1200" dirty="0">
              <a:latin typeface="Sassoon Primary Infant" pitchFamily="2" charset="0"/>
            </a:endParaRPr>
          </a:p>
          <a:p>
            <a:endParaRPr lang="en-GB" sz="1200" dirty="0">
              <a:latin typeface="Sassoon Primary Infant" pitchFamily="2" charset="0"/>
            </a:endParaRPr>
          </a:p>
          <a:p>
            <a:r>
              <a:rPr lang="en-GB" sz="1400" dirty="0">
                <a:latin typeface="Sassoon Primary Infant" pitchFamily="2" charset="0"/>
              </a:rPr>
              <a:t>Our first R.E topic this half term is studying the Old Testament. We will be learning about some of people who feature in the Old Testament stories and why they are important to us today. We will also be learning how we are all called to be like these people by following God.  You could read and share some of the fantastic stories from the Old Testament to your child to help deepen their understanding. </a:t>
            </a:r>
          </a:p>
          <a:p>
            <a:endParaRPr lang="en-GB" sz="1200" dirty="0">
              <a:latin typeface="Sassoon Primary Infant" pitchFamily="2" charset="0"/>
            </a:endParaRPr>
          </a:p>
          <a:p>
            <a:endParaRPr lang="en-GB" sz="1200" dirty="0">
              <a:latin typeface="Sassoon Primary Infant" pitchFamily="2" charset="0"/>
            </a:endParaRPr>
          </a:p>
          <a:p>
            <a:endParaRPr lang="en-GB" sz="1200" dirty="0">
              <a:latin typeface="Sassoon Primary Infant" pitchFamily="2" charset="0"/>
            </a:endParaRPr>
          </a:p>
        </p:txBody>
      </p:sp>
      <p:sp>
        <p:nvSpPr>
          <p:cNvPr id="58" name="TextBox 57"/>
          <p:cNvSpPr txBox="1"/>
          <p:nvPr/>
        </p:nvSpPr>
        <p:spPr>
          <a:xfrm>
            <a:off x="391886" y="6400799"/>
            <a:ext cx="2467428" cy="369332"/>
          </a:xfrm>
          <a:prstGeom prst="rect">
            <a:avLst/>
          </a:prstGeom>
          <a:noFill/>
        </p:spPr>
        <p:txBody>
          <a:bodyPr wrap="square" rtlCol="0">
            <a:spAutoFit/>
          </a:bodyPr>
          <a:lstStyle/>
          <a:p>
            <a:endParaRPr lang="en-GB" dirty="0"/>
          </a:p>
        </p:txBody>
      </p:sp>
      <p:pic>
        <p:nvPicPr>
          <p:cNvPr id="3082" name="Picture 10" descr="Image result for old testament characters"/>
          <p:cNvPicPr>
            <a:picLocks noChangeAspect="1" noChangeArrowheads="1"/>
          </p:cNvPicPr>
          <p:nvPr/>
        </p:nvPicPr>
        <p:blipFill>
          <a:blip r:embed="rId2" cstate="print"/>
          <a:srcRect/>
          <a:stretch>
            <a:fillRect/>
          </a:stretch>
        </p:blipFill>
        <p:spPr bwMode="auto">
          <a:xfrm>
            <a:off x="246743" y="6290356"/>
            <a:ext cx="2931885" cy="720044"/>
          </a:xfrm>
          <a:prstGeom prst="rect">
            <a:avLst/>
          </a:prstGeom>
          <a:noFill/>
        </p:spPr>
      </p:pic>
      <p:sp>
        <p:nvSpPr>
          <p:cNvPr id="64" name="Rectangle 63"/>
          <p:cNvSpPr/>
          <p:nvPr/>
        </p:nvSpPr>
        <p:spPr>
          <a:xfrm>
            <a:off x="4891701" y="6605428"/>
            <a:ext cx="1966299" cy="892552"/>
          </a:xfrm>
          <a:prstGeom prst="rect">
            <a:avLst/>
          </a:prstGeom>
        </p:spPr>
        <p:txBody>
          <a:bodyPr wrap="square">
            <a:spAutoFit/>
          </a:bodyPr>
          <a:lstStyle/>
          <a:p>
            <a:r>
              <a:rPr lang="en-GB" sz="1300" dirty="0">
                <a:latin typeface="Sassoon Primary Infant" pitchFamily="2" charset="0"/>
              </a:rPr>
              <a:t>This term we will be learning all about RMS Titanic and its fateful maiden voyage. </a:t>
            </a:r>
          </a:p>
        </p:txBody>
      </p:sp>
      <p:sp>
        <p:nvSpPr>
          <p:cNvPr id="3087" name="Rectangle 15"/>
          <p:cNvSpPr>
            <a:spLocks noChangeArrowheads="1"/>
          </p:cNvSpPr>
          <p:nvPr/>
        </p:nvSpPr>
        <p:spPr bwMode="auto">
          <a:xfrm>
            <a:off x="3491696" y="1521095"/>
            <a:ext cx="3087914"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2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We will spend the first half of this ter</a:t>
            </a:r>
            <a:r>
              <a:rPr lang="en-GB" sz="1200" dirty="0">
                <a:latin typeface="Sassoon Primary Infant" pitchFamily="2" charset="0"/>
                <a:ea typeface="Times New Roman" pitchFamily="18" charset="0"/>
                <a:cs typeface="Times New Roman" pitchFamily="18" charset="0"/>
              </a:rPr>
              <a:t>m focusing mostly on place value and ordering and comparing 2 digit numbers. We will use our knowledge to represent numbers in different ways, solve problems involving 2 digit numbers and  develop our</a:t>
            </a:r>
          </a:p>
          <a:p>
            <a:pPr marL="0" marR="0" lvl="0" indent="0" algn="l" defTabSz="914400" rtl="0" eaLnBrk="1" fontAlgn="base" latinLnBrk="0" hangingPunct="1">
              <a:lnSpc>
                <a:spcPct val="100000"/>
              </a:lnSpc>
              <a:spcBef>
                <a:spcPct val="0"/>
              </a:spcBef>
              <a:spcAft>
                <a:spcPct val="0"/>
              </a:spcAft>
              <a:buClrTx/>
              <a:buSzTx/>
              <a:buFontTx/>
              <a:buNone/>
              <a:tabLst/>
            </a:pPr>
            <a:r>
              <a:rPr lang="en-GB" sz="1200" dirty="0">
                <a:latin typeface="Sassoon Primary Infant" pitchFamily="2" charset="0"/>
                <a:ea typeface="Times New Roman" pitchFamily="18" charset="0"/>
                <a:cs typeface="Times New Roman" pitchFamily="18" charset="0"/>
              </a:rPr>
              <a:t>Understanding </a:t>
            </a:r>
            <a:r>
              <a:rPr kumimoji="0" lang="en-GB" sz="1200" b="0" i="0" u="none" strike="noStrike" cap="none" normalizeH="0" baseline="0" dirty="0">
                <a:ln>
                  <a:noFill/>
                </a:ln>
                <a:solidFill>
                  <a:schemeClr val="tx1"/>
                </a:solidFill>
                <a:effectLst/>
                <a:latin typeface="Sassoon Primary Infant" pitchFamily="2" charset="0"/>
                <a:cs typeface="Times New Roman" pitchFamily="18" charset="0"/>
              </a:rPr>
              <a:t>of addition. </a:t>
            </a:r>
          </a:p>
          <a:p>
            <a:pPr marL="0" marR="0" lvl="0" indent="0" algn="l" defTabSz="914400" rtl="0" eaLnBrk="1" fontAlgn="base" latinLnBrk="0" hangingPunct="1">
              <a:lnSpc>
                <a:spcPct val="100000"/>
              </a:lnSpc>
              <a:spcBef>
                <a:spcPct val="0"/>
              </a:spcBef>
              <a:spcAft>
                <a:spcPct val="0"/>
              </a:spcAft>
              <a:buClrTx/>
              <a:buSzTx/>
              <a:buFontTx/>
              <a:buNone/>
              <a:tabLst/>
            </a:pPr>
            <a:r>
              <a:rPr lang="en-GB" sz="1200" dirty="0">
                <a:latin typeface="Sassoon Primary Infant" pitchFamily="2" charset="0"/>
                <a:cs typeface="Times New Roman" pitchFamily="18" charset="0"/>
              </a:rPr>
              <a:t>We will be consolidating our </a:t>
            </a:r>
          </a:p>
          <a:p>
            <a:pPr marL="0" marR="0" lvl="0" indent="0" algn="l" defTabSz="914400" rtl="0" eaLnBrk="1" fontAlgn="base" latinLnBrk="0" hangingPunct="1">
              <a:lnSpc>
                <a:spcPct val="100000"/>
              </a:lnSpc>
              <a:spcBef>
                <a:spcPct val="0"/>
              </a:spcBef>
              <a:spcAft>
                <a:spcPct val="0"/>
              </a:spcAft>
              <a:buClrTx/>
              <a:buSzTx/>
              <a:buFontTx/>
              <a:buNone/>
              <a:tabLst/>
            </a:pPr>
            <a:r>
              <a:rPr lang="en-GB" sz="1200" dirty="0">
                <a:latin typeface="Sassoon Primary Infant" pitchFamily="2" charset="0"/>
                <a:cs typeface="Times New Roman" pitchFamily="18" charset="0"/>
              </a:rPr>
              <a:t>knowledge of 2d shapes and </a:t>
            </a:r>
          </a:p>
          <a:p>
            <a:pPr marL="0" marR="0" lvl="0" indent="0" algn="l" defTabSz="914400" rtl="0" eaLnBrk="1" fontAlgn="base" latinLnBrk="0" hangingPunct="1">
              <a:lnSpc>
                <a:spcPct val="100000"/>
              </a:lnSpc>
              <a:spcBef>
                <a:spcPct val="0"/>
              </a:spcBef>
              <a:spcAft>
                <a:spcPct val="0"/>
              </a:spcAft>
              <a:buClrTx/>
              <a:buSzTx/>
              <a:buFontTx/>
              <a:buNone/>
              <a:tabLst/>
            </a:pPr>
            <a:r>
              <a:rPr lang="en-GB" sz="1200" dirty="0">
                <a:latin typeface="Sassoon Primary Infant" pitchFamily="2" charset="0"/>
                <a:cs typeface="Times New Roman" pitchFamily="18" charset="0"/>
              </a:rPr>
              <a:t>Develop our understanding of</a:t>
            </a:r>
          </a:p>
          <a:p>
            <a:pPr marL="0" marR="0" lvl="0" indent="0" algn="l" defTabSz="914400" rtl="0" eaLnBrk="1" fontAlgn="base" latinLnBrk="0" hangingPunct="1">
              <a:lnSpc>
                <a:spcPct val="100000"/>
              </a:lnSpc>
              <a:spcBef>
                <a:spcPct val="0"/>
              </a:spcBef>
              <a:spcAft>
                <a:spcPct val="0"/>
              </a:spcAft>
              <a:buClrTx/>
              <a:buSzTx/>
              <a:buFontTx/>
              <a:buNone/>
              <a:tabLst/>
            </a:pPr>
            <a:r>
              <a:rPr lang="en-GB" sz="1200" dirty="0">
                <a:latin typeface="Sassoon Primary Infant" pitchFamily="2" charset="0"/>
                <a:cs typeface="Times New Roman" pitchFamily="18" charset="0"/>
              </a:rPr>
              <a:t>the properties shapes. </a:t>
            </a:r>
          </a:p>
          <a:p>
            <a:pPr marL="0" marR="0" lvl="0" indent="0" algn="l" defTabSz="914400" rtl="0" eaLnBrk="1" fontAlgn="base" latinLnBrk="0" hangingPunct="1">
              <a:lnSpc>
                <a:spcPct val="100000"/>
              </a:lnSpc>
              <a:spcBef>
                <a:spcPct val="0"/>
              </a:spcBef>
              <a:spcAft>
                <a:spcPct val="0"/>
              </a:spcAft>
              <a:buClrTx/>
              <a:buSzTx/>
              <a:buFontTx/>
              <a:buNone/>
              <a:tabLst/>
            </a:pPr>
            <a:endParaRPr lang="en-GB" sz="1200" dirty="0">
              <a:latin typeface="Sassoon Primary Infant" pitchFamily="2"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GB" sz="600" b="0" i="0" u="none" strike="noStrike" cap="none" normalizeH="0" baseline="0" dirty="0">
              <a:ln>
                <a:noFill/>
              </a:ln>
              <a:solidFill>
                <a:schemeClr val="tx1"/>
              </a:solidFill>
              <a:effectLst/>
              <a:latin typeface="Arial" pitchFamily="34" charset="0"/>
              <a:cs typeface="Arial" pitchFamily="34" charset="0"/>
            </a:endParaRPr>
          </a:p>
        </p:txBody>
      </p:sp>
      <p:sp>
        <p:nvSpPr>
          <p:cNvPr id="73" name="Rectangle 72"/>
          <p:cNvSpPr/>
          <p:nvPr/>
        </p:nvSpPr>
        <p:spPr>
          <a:xfrm>
            <a:off x="90390" y="1458040"/>
            <a:ext cx="2419647" cy="2123658"/>
          </a:xfrm>
          <a:prstGeom prst="rect">
            <a:avLst/>
          </a:prstGeom>
        </p:spPr>
        <p:txBody>
          <a:bodyPr wrap="square">
            <a:spAutoFit/>
          </a:bodyPr>
          <a:lstStyle/>
          <a:p>
            <a:r>
              <a:rPr lang="en-GB" sz="1200" dirty="0">
                <a:latin typeface="Sassoon Primary Infant" pitchFamily="2" charset="0"/>
              </a:rPr>
              <a:t>We will be developing our understanding of how to write recounts, stories and poetry this term.</a:t>
            </a:r>
          </a:p>
          <a:p>
            <a:endParaRPr lang="en-GB" sz="1200" dirty="0">
              <a:latin typeface="Sassoon Primary Infant" pitchFamily="2" charset="0"/>
            </a:endParaRPr>
          </a:p>
          <a:p>
            <a:r>
              <a:rPr lang="en-GB" sz="1200" dirty="0">
                <a:latin typeface="Sassoon Primary Infant" pitchFamily="2" charset="0"/>
              </a:rPr>
              <a:t>We will be writing different styles of recounts all linked to our learning about the Titanic. This will develop our understanding of how to write about real life events in interesting ways.</a:t>
            </a:r>
          </a:p>
        </p:txBody>
      </p:sp>
      <p:pic>
        <p:nvPicPr>
          <p:cNvPr id="33" name="Picture 32">
            <a:extLst>
              <a:ext uri="{FF2B5EF4-FFF2-40B4-BE49-F238E27FC236}">
                <a16:creationId xmlns:a16="http://schemas.microsoft.com/office/drawing/2014/main" id="{482886B3-9043-4FD7-BB0B-5E7BF20064B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2451" y="4354275"/>
            <a:ext cx="806447" cy="817296"/>
          </a:xfrm>
          <a:prstGeom prst="rect">
            <a:avLst/>
          </a:prstGeom>
        </p:spPr>
      </p:pic>
      <p:pic>
        <p:nvPicPr>
          <p:cNvPr id="6" name="Picture 5">
            <a:extLst>
              <a:ext uri="{FF2B5EF4-FFF2-40B4-BE49-F238E27FC236}">
                <a16:creationId xmlns:a16="http://schemas.microsoft.com/office/drawing/2014/main" id="{AE4A9A04-9E9B-403D-815A-E70E2D83950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180615" y="1656585"/>
            <a:ext cx="1165553" cy="728469"/>
          </a:xfrm>
          <a:prstGeom prst="rect">
            <a:avLst/>
          </a:prstGeom>
        </p:spPr>
      </p:pic>
      <p:sp>
        <p:nvSpPr>
          <p:cNvPr id="7" name="TextBox 6">
            <a:extLst>
              <a:ext uri="{FF2B5EF4-FFF2-40B4-BE49-F238E27FC236}">
                <a16:creationId xmlns:a16="http://schemas.microsoft.com/office/drawing/2014/main" id="{8A82F91D-5767-4268-B6B7-689D0C52A2CC}"/>
              </a:ext>
            </a:extLst>
          </p:cNvPr>
          <p:cNvSpPr txBox="1"/>
          <p:nvPr/>
        </p:nvSpPr>
        <p:spPr>
          <a:xfrm>
            <a:off x="1000316" y="4577844"/>
            <a:ext cx="2474761" cy="646331"/>
          </a:xfrm>
          <a:prstGeom prst="rect">
            <a:avLst/>
          </a:prstGeom>
          <a:noFill/>
        </p:spPr>
        <p:txBody>
          <a:bodyPr wrap="square" rtlCol="0">
            <a:spAutoFit/>
          </a:bodyPr>
          <a:lstStyle/>
          <a:p>
            <a:r>
              <a:rPr lang="en-GB" sz="1200" dirty="0">
                <a:latin typeface="Sassoon Primary Infant" pitchFamily="2" charset="0"/>
              </a:rPr>
              <a:t>After half term we will be learning about different types of poetry and writing our own.</a:t>
            </a:r>
          </a:p>
        </p:txBody>
      </p:sp>
      <p:pic>
        <p:nvPicPr>
          <p:cNvPr id="9" name="Picture 8" descr="A drawing of a person&#10;&#10;Description generated with very high confidence">
            <a:extLst>
              <a:ext uri="{FF2B5EF4-FFF2-40B4-BE49-F238E27FC236}">
                <a16:creationId xmlns:a16="http://schemas.microsoft.com/office/drawing/2014/main" id="{4B1342C9-5F95-4841-84EA-C9922235CB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16283" y="2598614"/>
            <a:ext cx="981875" cy="933053"/>
          </a:xfrm>
          <a:prstGeom prst="rect">
            <a:avLst/>
          </a:prstGeom>
        </p:spPr>
      </p:pic>
      <p:pic>
        <p:nvPicPr>
          <p:cNvPr id="10" name="Picture 9">
            <a:extLst>
              <a:ext uri="{FF2B5EF4-FFF2-40B4-BE49-F238E27FC236}">
                <a16:creationId xmlns:a16="http://schemas.microsoft.com/office/drawing/2014/main" id="{231CD623-9B07-4DED-8D28-51D843E9422A}"/>
              </a:ext>
            </a:extLst>
          </p:cNvPr>
          <p:cNvPicPr>
            <a:picLocks noChangeAspect="1"/>
          </p:cNvPicPr>
          <p:nvPr/>
        </p:nvPicPr>
        <p:blipFill>
          <a:blip r:embed="rId6" cstate="print"/>
          <a:stretch>
            <a:fillRect/>
          </a:stretch>
        </p:blipFill>
        <p:spPr>
          <a:xfrm>
            <a:off x="3491696" y="3615790"/>
            <a:ext cx="1733550" cy="837883"/>
          </a:xfrm>
          <a:prstGeom prst="rect">
            <a:avLst/>
          </a:prstGeom>
        </p:spPr>
      </p:pic>
      <p:sp>
        <p:nvSpPr>
          <p:cNvPr id="43" name="TextBox 42">
            <a:extLst>
              <a:ext uri="{FF2B5EF4-FFF2-40B4-BE49-F238E27FC236}">
                <a16:creationId xmlns:a16="http://schemas.microsoft.com/office/drawing/2014/main" id="{4A639CDB-B2A5-409C-B0BA-C36F395EA19F}"/>
              </a:ext>
            </a:extLst>
          </p:cNvPr>
          <p:cNvSpPr txBox="1"/>
          <p:nvPr/>
        </p:nvSpPr>
        <p:spPr>
          <a:xfrm>
            <a:off x="5136483" y="3574585"/>
            <a:ext cx="1509066" cy="938719"/>
          </a:xfrm>
          <a:prstGeom prst="rect">
            <a:avLst/>
          </a:prstGeom>
          <a:noFill/>
        </p:spPr>
        <p:txBody>
          <a:bodyPr wrap="square" rtlCol="0">
            <a:spAutoFit/>
          </a:bodyPr>
          <a:lstStyle/>
          <a:p>
            <a:r>
              <a:rPr lang="en-GB" sz="1100" dirty="0">
                <a:latin typeface="Sassoon Primary Infant" pitchFamily="2" charset="0"/>
              </a:rPr>
              <a:t>After half term we will be further applying our knowledge of 2 digit numbers to develop our understanding of </a:t>
            </a:r>
          </a:p>
        </p:txBody>
      </p:sp>
      <p:sp>
        <p:nvSpPr>
          <p:cNvPr id="44" name="TextBox 43">
            <a:extLst>
              <a:ext uri="{FF2B5EF4-FFF2-40B4-BE49-F238E27FC236}">
                <a16:creationId xmlns:a16="http://schemas.microsoft.com/office/drawing/2014/main" id="{893362FA-296F-474A-AF3C-580EFA1C2430}"/>
              </a:ext>
            </a:extLst>
          </p:cNvPr>
          <p:cNvSpPr txBox="1"/>
          <p:nvPr/>
        </p:nvSpPr>
        <p:spPr>
          <a:xfrm>
            <a:off x="3524397" y="4412053"/>
            <a:ext cx="3083788" cy="938719"/>
          </a:xfrm>
          <a:prstGeom prst="rect">
            <a:avLst/>
          </a:prstGeom>
          <a:noFill/>
        </p:spPr>
        <p:txBody>
          <a:bodyPr wrap="square" rtlCol="0">
            <a:spAutoFit/>
          </a:bodyPr>
          <a:lstStyle/>
          <a:p>
            <a:r>
              <a:rPr lang="en-GB" sz="1100" dirty="0">
                <a:latin typeface="Sassoon Primary Infant" pitchFamily="2" charset="0"/>
              </a:rPr>
              <a:t>subtraction. To support your child’s maths learning at home please help them to develop their rapid recall of key maths facts, such as number bonds to ten and the multiplication and division facts for the 2X table.</a:t>
            </a:r>
          </a:p>
        </p:txBody>
      </p:sp>
      <p:pic>
        <p:nvPicPr>
          <p:cNvPr id="13" name="Picture 12">
            <a:extLst>
              <a:ext uri="{FF2B5EF4-FFF2-40B4-BE49-F238E27FC236}">
                <a16:creationId xmlns:a16="http://schemas.microsoft.com/office/drawing/2014/main" id="{012D08CC-7608-42E5-BD88-7B32957DEECE}"/>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577666" y="6712890"/>
            <a:ext cx="1279746" cy="852476"/>
          </a:xfrm>
          <a:prstGeom prst="rect">
            <a:avLst/>
          </a:prstGeom>
        </p:spPr>
      </p:pic>
      <p:sp>
        <p:nvSpPr>
          <p:cNvPr id="14" name="Rectangle 13">
            <a:extLst>
              <a:ext uri="{FF2B5EF4-FFF2-40B4-BE49-F238E27FC236}">
                <a16:creationId xmlns:a16="http://schemas.microsoft.com/office/drawing/2014/main" id="{FAFD1388-7F56-4F02-87A0-AC48B5C61CCF}"/>
              </a:ext>
            </a:extLst>
          </p:cNvPr>
          <p:cNvSpPr/>
          <p:nvPr/>
        </p:nvSpPr>
        <p:spPr>
          <a:xfrm>
            <a:off x="3429000" y="7556303"/>
            <a:ext cx="3429000" cy="492443"/>
          </a:xfrm>
          <a:prstGeom prst="rect">
            <a:avLst/>
          </a:prstGeom>
        </p:spPr>
        <p:txBody>
          <a:bodyPr>
            <a:spAutoFit/>
          </a:bodyPr>
          <a:lstStyle/>
          <a:p>
            <a:r>
              <a:rPr lang="en-GB" sz="1300" dirty="0">
                <a:latin typeface="Sassoon Primary Infant" pitchFamily="2" charset="0"/>
              </a:rPr>
              <a:t>We will learn about where the ship was built, what is looked like both inside and out and the </a:t>
            </a:r>
          </a:p>
        </p:txBody>
      </p:sp>
      <p:sp>
        <p:nvSpPr>
          <p:cNvPr id="51" name="Rectangle 50">
            <a:extLst>
              <a:ext uri="{FF2B5EF4-FFF2-40B4-BE49-F238E27FC236}">
                <a16:creationId xmlns:a16="http://schemas.microsoft.com/office/drawing/2014/main" id="{5AAEF3F6-BC45-4BFA-A055-32760ECB1B58}"/>
              </a:ext>
            </a:extLst>
          </p:cNvPr>
          <p:cNvSpPr/>
          <p:nvPr/>
        </p:nvSpPr>
        <p:spPr>
          <a:xfrm>
            <a:off x="3442477" y="7949497"/>
            <a:ext cx="2073806" cy="1292662"/>
          </a:xfrm>
          <a:prstGeom prst="rect">
            <a:avLst/>
          </a:prstGeom>
        </p:spPr>
        <p:txBody>
          <a:bodyPr wrap="square">
            <a:spAutoFit/>
          </a:bodyPr>
          <a:lstStyle/>
          <a:p>
            <a:r>
              <a:rPr lang="en-GB" sz="1300" dirty="0">
                <a:latin typeface="Sassoon Primary Infant" pitchFamily="2" charset="0"/>
              </a:rPr>
              <a:t>Experiences of the passengers on board. We will also learn about what happened to the Titanic during its first voyage to New York and how this</a:t>
            </a:r>
          </a:p>
        </p:txBody>
      </p:sp>
      <p:sp>
        <p:nvSpPr>
          <p:cNvPr id="52" name="Rectangle 51">
            <a:extLst>
              <a:ext uri="{FF2B5EF4-FFF2-40B4-BE49-F238E27FC236}">
                <a16:creationId xmlns:a16="http://schemas.microsoft.com/office/drawing/2014/main" id="{D813EE1F-9B2F-49A8-A15C-0DD143B9B895}"/>
              </a:ext>
            </a:extLst>
          </p:cNvPr>
          <p:cNvSpPr/>
          <p:nvPr/>
        </p:nvSpPr>
        <p:spPr>
          <a:xfrm>
            <a:off x="3518509" y="9156624"/>
            <a:ext cx="3429000" cy="292388"/>
          </a:xfrm>
          <a:prstGeom prst="rect">
            <a:avLst/>
          </a:prstGeom>
        </p:spPr>
        <p:txBody>
          <a:bodyPr>
            <a:spAutoFit/>
          </a:bodyPr>
          <a:lstStyle/>
          <a:p>
            <a:r>
              <a:rPr lang="en-GB" sz="1300" dirty="0">
                <a:latin typeface="Sassoon Primary Infant" pitchFamily="2" charset="0"/>
              </a:rPr>
              <a:t>disaster changed ocean travel for the future. </a:t>
            </a:r>
          </a:p>
        </p:txBody>
      </p:sp>
      <p:sp>
        <p:nvSpPr>
          <p:cNvPr id="34" name="Rectangle 33"/>
          <p:cNvSpPr/>
          <p:nvPr/>
        </p:nvSpPr>
        <p:spPr>
          <a:xfrm>
            <a:off x="68804" y="3397380"/>
            <a:ext cx="3219808" cy="1200329"/>
          </a:xfrm>
          <a:prstGeom prst="rect">
            <a:avLst/>
          </a:prstGeom>
        </p:spPr>
        <p:txBody>
          <a:bodyPr wrap="square">
            <a:spAutoFit/>
          </a:bodyPr>
          <a:lstStyle/>
          <a:p>
            <a:r>
              <a:rPr lang="en-GB" sz="1200" dirty="0">
                <a:latin typeface="Sassoon Primary Infant" pitchFamily="2" charset="0"/>
              </a:rPr>
              <a:t>Our story writing will be linked to the Titanic. We will be using the story to develop our vocabulary, familiarise ourselves with story structure and learn new sentence types to make our own writing exciting before writing our own versions 	of the story. </a:t>
            </a:r>
            <a:endParaRPr lang="en-GB" sz="1200" dirty="0"/>
          </a:p>
        </p:txBody>
      </p:sp>
      <p:pic>
        <p:nvPicPr>
          <p:cNvPr id="1026" name="Picture 2" descr="Image result for titanic route">
            <a:extLst>
              <a:ext uri="{FF2B5EF4-FFF2-40B4-BE49-F238E27FC236}">
                <a16:creationId xmlns:a16="http://schemas.microsoft.com/office/drawing/2014/main" id="{6B6D504A-86F1-4A66-95C7-BCB67F002285}"/>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24283" y="8203058"/>
            <a:ext cx="1327964" cy="891591"/>
          </a:xfrm>
          <a:prstGeom prst="rect">
            <a:avLst/>
          </a:prstGeom>
          <a:noFill/>
          <a:ln w="19050" algn="in">
            <a:solidFill>
              <a:srgbClr val="5B9BD5"/>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251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elated image"/>
          <p:cNvPicPr>
            <a:picLocks noChangeAspect="1" noChangeArrowheads="1"/>
          </p:cNvPicPr>
          <p:nvPr/>
        </p:nvPicPr>
        <p:blipFill>
          <a:blip r:embed="rId3" cstate="print"/>
          <a:srcRect/>
          <a:stretch>
            <a:fillRect/>
          </a:stretch>
        </p:blipFill>
        <p:spPr bwMode="auto">
          <a:xfrm>
            <a:off x="5690864" y="155275"/>
            <a:ext cx="785265" cy="785265"/>
          </a:xfrm>
          <a:prstGeom prst="rect">
            <a:avLst/>
          </a:prstGeom>
          <a:noFill/>
        </p:spPr>
      </p:pic>
      <p:sp>
        <p:nvSpPr>
          <p:cNvPr id="77" name="TextBox 76"/>
          <p:cNvSpPr txBox="1"/>
          <p:nvPr/>
        </p:nvSpPr>
        <p:spPr>
          <a:xfrm>
            <a:off x="3465859" y="7950007"/>
            <a:ext cx="3154576" cy="1569660"/>
          </a:xfrm>
          <a:prstGeom prst="rect">
            <a:avLst/>
          </a:prstGeom>
          <a:noFill/>
        </p:spPr>
        <p:txBody>
          <a:bodyPr wrap="square" rtlCol="0">
            <a:spAutoFit/>
          </a:bodyPr>
          <a:lstStyle/>
          <a:p>
            <a:pPr algn="ctr"/>
            <a:r>
              <a:rPr lang="en-GB" sz="1200" dirty="0">
                <a:latin typeface="SassoonPrimaryInfant" panose="00000400000000000000" pitchFamily="2" charset="0"/>
                <a:ea typeface="KBDunkTank" panose="02000603000000000000" pitchFamily="2" charset="0"/>
              </a:rPr>
              <a:t>Should you have any worries, questions or concerns, please feel free to come and see us  (at the end of the School day is usually the best time)  </a:t>
            </a:r>
          </a:p>
          <a:p>
            <a:pPr algn="ctr"/>
            <a:endParaRPr lang="en-GB" sz="1200" dirty="0">
              <a:latin typeface="SassoonPrimaryInfant" panose="00000400000000000000" pitchFamily="2" charset="0"/>
              <a:ea typeface="KBDunkTank" panose="02000603000000000000" pitchFamily="2" charset="0"/>
            </a:endParaRPr>
          </a:p>
          <a:p>
            <a:pPr algn="ctr"/>
            <a:endParaRPr lang="en-GB" sz="1200" dirty="0">
              <a:latin typeface="SassoonPrimaryInfant" panose="00000400000000000000" pitchFamily="2" charset="0"/>
              <a:ea typeface="KBDunkTank" panose="02000603000000000000" pitchFamily="2" charset="0"/>
            </a:endParaRPr>
          </a:p>
          <a:p>
            <a:pPr algn="ctr"/>
            <a:r>
              <a:rPr lang="en-GB" sz="1200" dirty="0">
                <a:latin typeface="SassoonPrimaryInfant" panose="00000400000000000000" pitchFamily="2" charset="0"/>
                <a:ea typeface="KBDunkTank" panose="02000603000000000000" pitchFamily="2" charset="0"/>
              </a:rPr>
              <a:t>Kind regards      </a:t>
            </a:r>
          </a:p>
          <a:p>
            <a:pPr algn="ctr"/>
            <a:r>
              <a:rPr lang="en-GB" sz="1200" dirty="0">
                <a:latin typeface="SassoonPrimaryInfant" panose="00000400000000000000" pitchFamily="2" charset="0"/>
                <a:ea typeface="KBDunkTank" panose="02000603000000000000" pitchFamily="2" charset="0"/>
              </a:rPr>
              <a:t> Mrs Edwards &amp; Mrs Speller</a:t>
            </a:r>
          </a:p>
        </p:txBody>
      </p:sp>
      <p:pic>
        <p:nvPicPr>
          <p:cNvPr id="5" name="Picture 8" descr="Image result for scratch algorithm"/>
          <p:cNvPicPr>
            <a:picLocks noChangeAspect="1" noChangeArrowheads="1"/>
          </p:cNvPicPr>
          <p:nvPr/>
        </p:nvPicPr>
        <p:blipFill>
          <a:blip r:embed="rId4" cstate="print"/>
          <a:srcRect/>
          <a:stretch>
            <a:fillRect/>
          </a:stretch>
        </p:blipFill>
        <p:spPr bwMode="auto">
          <a:xfrm>
            <a:off x="5262381" y="2740341"/>
            <a:ext cx="958660" cy="761516"/>
          </a:xfrm>
          <a:prstGeom prst="rect">
            <a:avLst/>
          </a:prstGeom>
          <a:noFill/>
        </p:spPr>
      </p:pic>
      <p:pic>
        <p:nvPicPr>
          <p:cNvPr id="2053" name="Picture 5" descr="Image result for Questions"/>
          <p:cNvPicPr>
            <a:picLocks noChangeAspect="1" noChangeArrowheads="1"/>
          </p:cNvPicPr>
          <p:nvPr/>
        </p:nvPicPr>
        <p:blipFill rotWithShape="1">
          <a:blip r:embed="rId5" cstate="print"/>
          <a:srcRect l="18116" r="21306"/>
          <a:stretch/>
        </p:blipFill>
        <p:spPr bwMode="auto">
          <a:xfrm>
            <a:off x="5449906" y="8524729"/>
            <a:ext cx="1054310" cy="756556"/>
          </a:xfrm>
          <a:prstGeom prst="rect">
            <a:avLst/>
          </a:prstGeom>
          <a:noFill/>
        </p:spPr>
      </p:pic>
      <p:sp>
        <p:nvSpPr>
          <p:cNvPr id="20" name="TextBox 19"/>
          <p:cNvSpPr txBox="1"/>
          <p:nvPr/>
        </p:nvSpPr>
        <p:spPr>
          <a:xfrm>
            <a:off x="495068" y="90285"/>
            <a:ext cx="2416506" cy="461665"/>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Science</a:t>
            </a:r>
          </a:p>
        </p:txBody>
      </p:sp>
      <p:sp>
        <p:nvSpPr>
          <p:cNvPr id="21" name="Rounded Rectangle 20"/>
          <p:cNvSpPr/>
          <p:nvPr/>
        </p:nvSpPr>
        <p:spPr>
          <a:xfrm>
            <a:off x="129076" y="119577"/>
            <a:ext cx="3240000" cy="326260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p>
        </p:txBody>
      </p:sp>
      <p:grpSp>
        <p:nvGrpSpPr>
          <p:cNvPr id="18" name="Group 17"/>
          <p:cNvGrpSpPr/>
          <p:nvPr/>
        </p:nvGrpSpPr>
        <p:grpSpPr>
          <a:xfrm>
            <a:off x="3499124" y="117545"/>
            <a:ext cx="3240000" cy="1281597"/>
            <a:chOff x="159655" y="435431"/>
            <a:chExt cx="7174808" cy="3715656"/>
          </a:xfrm>
        </p:grpSpPr>
        <p:sp>
          <p:nvSpPr>
            <p:cNvPr id="43" name="TextBox 42"/>
            <p:cNvSpPr txBox="1"/>
            <p:nvPr/>
          </p:nvSpPr>
          <p:spPr>
            <a:xfrm>
              <a:off x="2631748" y="839162"/>
              <a:ext cx="2561234" cy="930972"/>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P.E. </a:t>
              </a:r>
            </a:p>
          </p:txBody>
        </p:sp>
        <p:sp>
          <p:nvSpPr>
            <p:cNvPr id="44" name="Rounded Rectangle 43"/>
            <p:cNvSpPr/>
            <p:nvPr/>
          </p:nvSpPr>
          <p:spPr>
            <a:xfrm>
              <a:off x="159655" y="435431"/>
              <a:ext cx="7174808" cy="371565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00"/>
            </a:p>
          </p:txBody>
        </p:sp>
      </p:grpSp>
      <p:sp>
        <p:nvSpPr>
          <p:cNvPr id="49" name="TextBox 48"/>
          <p:cNvSpPr txBox="1"/>
          <p:nvPr/>
        </p:nvSpPr>
        <p:spPr>
          <a:xfrm>
            <a:off x="4224163" y="1381271"/>
            <a:ext cx="1785257" cy="461665"/>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Computing</a:t>
            </a:r>
          </a:p>
        </p:txBody>
      </p:sp>
      <p:sp>
        <p:nvSpPr>
          <p:cNvPr id="50" name="Rounded Rectangle 49"/>
          <p:cNvSpPr/>
          <p:nvPr/>
        </p:nvSpPr>
        <p:spPr>
          <a:xfrm>
            <a:off x="3494943" y="1465243"/>
            <a:ext cx="3240000" cy="206015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grpSp>
        <p:nvGrpSpPr>
          <p:cNvPr id="2048" name="Group 2047"/>
          <p:cNvGrpSpPr>
            <a:grpSpLocks noChangeAspect="1"/>
          </p:cNvGrpSpPr>
          <p:nvPr/>
        </p:nvGrpSpPr>
        <p:grpSpPr>
          <a:xfrm>
            <a:off x="34464" y="3580019"/>
            <a:ext cx="3431395" cy="3444228"/>
            <a:chOff x="81198" y="4992372"/>
            <a:chExt cx="6235620" cy="4832190"/>
          </a:xfrm>
        </p:grpSpPr>
        <p:sp>
          <p:nvSpPr>
            <p:cNvPr id="53" name="TextBox 52"/>
            <p:cNvSpPr txBox="1"/>
            <p:nvPr/>
          </p:nvSpPr>
          <p:spPr>
            <a:xfrm>
              <a:off x="369924" y="4992372"/>
              <a:ext cx="5697156" cy="1009417"/>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Things to remember</a:t>
              </a:r>
            </a:p>
          </p:txBody>
        </p:sp>
        <p:sp>
          <p:nvSpPr>
            <p:cNvPr id="54" name="Rounded Rectangle 53"/>
            <p:cNvSpPr/>
            <p:nvPr/>
          </p:nvSpPr>
          <p:spPr>
            <a:xfrm>
              <a:off x="265252" y="5038273"/>
              <a:ext cx="5887812" cy="478628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55" name="TextBox 54"/>
            <p:cNvSpPr txBox="1"/>
            <p:nvPr/>
          </p:nvSpPr>
          <p:spPr>
            <a:xfrm>
              <a:off x="1554136" y="5546443"/>
              <a:ext cx="4762682" cy="605651"/>
            </a:xfrm>
            <a:prstGeom prst="rect">
              <a:avLst/>
            </a:prstGeom>
            <a:noFill/>
          </p:spPr>
          <p:txBody>
            <a:bodyPr wrap="square" rtlCol="0">
              <a:spAutoFit/>
            </a:bodyPr>
            <a:lstStyle/>
            <a:p>
              <a:pPr algn="ctr"/>
              <a:endParaRPr lang="en-GB" sz="1200" dirty="0">
                <a:latin typeface="SassoonPrimaryInfant" panose="00000400000000000000" pitchFamily="2" charset="0"/>
                <a:ea typeface="KBDunkTank" panose="02000603000000000000" pitchFamily="2" charset="0"/>
              </a:endParaRPr>
            </a:p>
          </p:txBody>
        </p:sp>
        <p:sp>
          <p:nvSpPr>
            <p:cNvPr id="58" name="TextBox 57"/>
            <p:cNvSpPr txBox="1"/>
            <p:nvPr/>
          </p:nvSpPr>
          <p:spPr>
            <a:xfrm>
              <a:off x="81198" y="7548480"/>
              <a:ext cx="4974720" cy="605651"/>
            </a:xfrm>
            <a:prstGeom prst="rect">
              <a:avLst/>
            </a:prstGeom>
            <a:noFill/>
          </p:spPr>
          <p:txBody>
            <a:bodyPr wrap="square" rtlCol="0">
              <a:spAutoFit/>
            </a:bodyPr>
            <a:lstStyle/>
            <a:p>
              <a:pPr algn="ctr"/>
              <a:endParaRPr lang="en-GB" sz="1200" dirty="0">
                <a:latin typeface="SassoonPrimaryInfant" panose="00000400000000000000" pitchFamily="2" charset="0"/>
                <a:ea typeface="KBDunkTank" panose="02000603000000000000" pitchFamily="2" charset="0"/>
              </a:endParaRPr>
            </a:p>
          </p:txBody>
        </p:sp>
      </p:grpSp>
      <p:sp>
        <p:nvSpPr>
          <p:cNvPr id="65" name="Rounded Rectangle 64"/>
          <p:cNvSpPr/>
          <p:nvPr/>
        </p:nvSpPr>
        <p:spPr>
          <a:xfrm>
            <a:off x="3487142" y="5155467"/>
            <a:ext cx="3240000" cy="232940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75" name="TextBox 74"/>
          <p:cNvSpPr txBox="1"/>
          <p:nvPr/>
        </p:nvSpPr>
        <p:spPr>
          <a:xfrm>
            <a:off x="3801621" y="7592643"/>
            <a:ext cx="2523437" cy="461665"/>
          </a:xfrm>
          <a:prstGeom prst="rect">
            <a:avLst/>
          </a:prstGeom>
          <a:noFill/>
        </p:spPr>
        <p:txBody>
          <a:bodyPr wrap="square" rtlCol="0">
            <a:spAutoFit/>
          </a:bodyPr>
          <a:lstStyle/>
          <a:p>
            <a:pPr algn="ctr"/>
            <a:r>
              <a:rPr lang="en-GB" sz="2400" u="sng" dirty="0">
                <a:latin typeface="KBDunkTank" panose="02000603000000000000" pitchFamily="2" charset="0"/>
                <a:ea typeface="KBDunkTank" panose="02000603000000000000" pitchFamily="2" charset="0"/>
              </a:rPr>
              <a:t>Questions…?</a:t>
            </a:r>
          </a:p>
        </p:txBody>
      </p:sp>
      <p:sp>
        <p:nvSpPr>
          <p:cNvPr id="76" name="Rounded Rectangle 75"/>
          <p:cNvSpPr/>
          <p:nvPr/>
        </p:nvSpPr>
        <p:spPr>
          <a:xfrm>
            <a:off x="3458483" y="7616477"/>
            <a:ext cx="3240000" cy="18165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47" name="TextBox 46"/>
          <p:cNvSpPr txBox="1"/>
          <p:nvPr/>
        </p:nvSpPr>
        <p:spPr>
          <a:xfrm>
            <a:off x="4106435" y="5129173"/>
            <a:ext cx="1886857" cy="400110"/>
          </a:xfrm>
          <a:prstGeom prst="rect">
            <a:avLst/>
          </a:prstGeom>
          <a:noFill/>
        </p:spPr>
        <p:txBody>
          <a:bodyPr wrap="square" rtlCol="0">
            <a:spAutoFit/>
          </a:bodyPr>
          <a:lstStyle/>
          <a:p>
            <a:pPr algn="ctr"/>
            <a:r>
              <a:rPr lang="en-GB" sz="2000" u="sng" dirty="0">
                <a:latin typeface="KBDunkTank" panose="02000603000000000000" pitchFamily="2" charset="0"/>
                <a:ea typeface="KBDunkTank" panose="02000603000000000000" pitchFamily="2" charset="0"/>
              </a:rPr>
              <a:t>Reading</a:t>
            </a:r>
          </a:p>
        </p:txBody>
      </p:sp>
      <p:sp>
        <p:nvSpPr>
          <p:cNvPr id="48" name="TextBox 47"/>
          <p:cNvSpPr txBox="1"/>
          <p:nvPr/>
        </p:nvSpPr>
        <p:spPr>
          <a:xfrm>
            <a:off x="307976" y="3945032"/>
            <a:ext cx="3106756" cy="3046988"/>
          </a:xfrm>
          <a:prstGeom prst="rect">
            <a:avLst/>
          </a:prstGeom>
          <a:noFill/>
        </p:spPr>
        <p:txBody>
          <a:bodyPr wrap="square" rtlCol="0">
            <a:spAutoFit/>
          </a:bodyPr>
          <a:lstStyle/>
          <a:p>
            <a:pPr>
              <a:buFont typeface="Arial" pitchFamily="34" charset="0"/>
              <a:buChar char="•"/>
            </a:pPr>
            <a:r>
              <a:rPr lang="en-GB" sz="1200" dirty="0">
                <a:latin typeface="Sassoon Primary Infant" pitchFamily="2" charset="0"/>
              </a:rPr>
              <a:t> Mrs Edwards teaches Monday-Wednesday and Mrs Speller teaches Thursday-Friday.</a:t>
            </a:r>
          </a:p>
          <a:p>
            <a:pPr>
              <a:buFont typeface="Arial" pitchFamily="34" charset="0"/>
              <a:buChar char="•"/>
            </a:pPr>
            <a:r>
              <a:rPr lang="en-GB" sz="1200" dirty="0">
                <a:latin typeface="Sassoon Primary Infant" pitchFamily="2" charset="0"/>
              </a:rPr>
              <a:t>Mrs Gregg supports our learning everyday.  </a:t>
            </a:r>
          </a:p>
          <a:p>
            <a:pPr>
              <a:buFont typeface="Arial" pitchFamily="34" charset="0"/>
              <a:buChar char="•"/>
            </a:pPr>
            <a:r>
              <a:rPr lang="en-GB" sz="1200" b="1" dirty="0">
                <a:latin typeface="Sassoon Primary Infant" pitchFamily="2" charset="0"/>
              </a:rPr>
              <a:t>Reading each night, sharing a story and talking about what you have read. </a:t>
            </a:r>
          </a:p>
          <a:p>
            <a:pPr>
              <a:buFont typeface="Arial" pitchFamily="34" charset="0"/>
              <a:buChar char="•"/>
            </a:pPr>
            <a:r>
              <a:rPr lang="en-GB" sz="1200" dirty="0">
                <a:latin typeface="Sassoon Primary Infant" pitchFamily="2" charset="0"/>
              </a:rPr>
              <a:t> P.E. kit required every Tuesday and Thursday</a:t>
            </a:r>
          </a:p>
          <a:p>
            <a:pPr>
              <a:buFont typeface="Arial" pitchFamily="34" charset="0"/>
              <a:buChar char="•"/>
            </a:pPr>
            <a:r>
              <a:rPr lang="en-GB" sz="1200" dirty="0">
                <a:latin typeface="Sassoon Primary Infant" pitchFamily="2" charset="0"/>
              </a:rPr>
              <a:t>Named water bottle in school every day. </a:t>
            </a:r>
          </a:p>
          <a:p>
            <a:pPr>
              <a:buFont typeface="Arial" pitchFamily="34" charset="0"/>
              <a:buChar char="•"/>
            </a:pPr>
            <a:r>
              <a:rPr lang="en-GB" sz="1200" b="1" dirty="0">
                <a:latin typeface="Sassoon Primary Infant" pitchFamily="2" charset="0"/>
              </a:rPr>
              <a:t> Practise rapid recall of maths facts such as number bonds to ten and multiplication and division facts for 2 and 10 times table.</a:t>
            </a:r>
          </a:p>
          <a:p>
            <a:r>
              <a:rPr lang="en-GB" sz="1200" b="1" dirty="0">
                <a:solidFill>
                  <a:srgbClr val="FF0000"/>
                </a:solidFill>
              </a:rPr>
              <a:t>In Year 2 we have a weekly, voluntary contribution from parents of £1. This makes a huge difference in our ability to provide the children with additional resources and      experiences. Please hand this in each Monday.</a:t>
            </a:r>
          </a:p>
        </p:txBody>
      </p:sp>
      <p:sp>
        <p:nvSpPr>
          <p:cNvPr id="2" name="Rectangle 3"/>
          <p:cNvSpPr>
            <a:spLocks noChangeArrowheads="1"/>
          </p:cNvSpPr>
          <p:nvPr/>
        </p:nvSpPr>
        <p:spPr bwMode="auto">
          <a:xfrm>
            <a:off x="3498285" y="5374059"/>
            <a:ext cx="3195103"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1000" b="1" i="0" u="sng"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All</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 children are expected to read at home </a:t>
            </a:r>
            <a:r>
              <a:rPr kumimoji="0" lang="en-GB" sz="1000" b="1" i="0" u="none"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every</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 night and </a:t>
            </a:r>
            <a:r>
              <a:rPr kumimoji="0" lang="en-GB" sz="1000" b="1" i="0" u="none"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discuss</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 what they have read with an adult. This doesn’t have to be their School reading book as this can become quite dull! Please take opportunities across the week to read different genres of books to expand their knowledge of different text types and authors. It is essential that</a:t>
            </a:r>
            <a:r>
              <a:rPr kumimoji="0" lang="en-GB" sz="1000" b="0" i="0" u="none" strike="noStrike" cap="none" normalizeH="0" dirty="0">
                <a:ln>
                  <a:noFill/>
                </a:ln>
                <a:solidFill>
                  <a:schemeClr val="tx1"/>
                </a:solidFill>
                <a:effectLst/>
                <a:latin typeface="Sassoon Primary Infant" pitchFamily="2" charset="0"/>
                <a:ea typeface="Times New Roman" pitchFamily="18" charset="0"/>
                <a:cs typeface="Times New Roman" pitchFamily="18" charset="0"/>
              </a:rPr>
              <a:t> your child</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 fully </a:t>
            </a:r>
            <a:r>
              <a:rPr kumimoji="0" lang="en-GB" sz="1000" b="1" i="0" u="none"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understands </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the text they are reading and becomes familiar with </a:t>
            </a:r>
            <a:r>
              <a:rPr kumimoji="0" lang="en-GB" sz="1000" b="1" i="0" u="none"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new vocabulary</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 Please also try and </a:t>
            </a:r>
            <a:r>
              <a:rPr lang="en-GB" sz="1000" dirty="0">
                <a:latin typeface="Sassoon Primary Infant" pitchFamily="2" charset="0"/>
                <a:ea typeface="Times New Roman" pitchFamily="18" charset="0"/>
                <a:cs typeface="Times New Roman" pitchFamily="18" charset="0"/>
              </a:rPr>
              <a:t>read to your child as often as possible as this helps to develop their vocabulary, understanding of different stories, text types and helps to instil a love of reading. </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This is </a:t>
            </a:r>
            <a:r>
              <a:rPr kumimoji="0" lang="en-GB" sz="1000" b="1" i="0" u="none" strike="noStrike" cap="none" normalizeH="0" baseline="0" dirty="0">
                <a:ln>
                  <a:noFill/>
                </a:ln>
                <a:solidFill>
                  <a:srgbClr val="FF0000"/>
                </a:solidFill>
                <a:effectLst/>
                <a:latin typeface="Sassoon Primary Infant" pitchFamily="2" charset="0"/>
                <a:ea typeface="Times New Roman" pitchFamily="18" charset="0"/>
                <a:cs typeface="Times New Roman" pitchFamily="18" charset="0"/>
              </a:rPr>
              <a:t>vital </a:t>
            </a:r>
            <a:r>
              <a:rPr kumimoji="0" lang="en-GB" sz="1000" b="0" i="0" u="none" strike="noStrike" cap="none" normalizeH="0" baseline="0" dirty="0">
                <a:ln>
                  <a:noFill/>
                </a:ln>
                <a:solidFill>
                  <a:schemeClr val="tx1"/>
                </a:solidFill>
                <a:effectLst/>
                <a:latin typeface="Sassoon Primary Infant" pitchFamily="2" charset="0"/>
                <a:ea typeface="Times New Roman" pitchFamily="18" charset="0"/>
                <a:cs typeface="Times New Roman" pitchFamily="18" charset="0"/>
              </a:rPr>
              <a:t>for children to progress across the whole curriculum.  </a:t>
            </a:r>
            <a:endParaRPr kumimoji="0" lang="en-GB" sz="1800" b="0" i="0" u="none" strike="noStrike" cap="none" normalizeH="0" baseline="0" dirty="0">
              <a:ln>
                <a:noFill/>
              </a:ln>
              <a:solidFill>
                <a:schemeClr val="tx1"/>
              </a:solidFill>
              <a:effectLst/>
              <a:latin typeface="Arial" pitchFamily="34" charset="0"/>
              <a:cs typeface="Arial" pitchFamily="34" charset="0"/>
            </a:endParaRPr>
          </a:p>
        </p:txBody>
      </p:sp>
      <p:sp>
        <p:nvSpPr>
          <p:cNvPr id="61" name="TextBox 60"/>
          <p:cNvSpPr txBox="1"/>
          <p:nvPr/>
        </p:nvSpPr>
        <p:spPr>
          <a:xfrm>
            <a:off x="3559285" y="250775"/>
            <a:ext cx="1452282" cy="707886"/>
          </a:xfrm>
          <a:prstGeom prst="rect">
            <a:avLst/>
          </a:prstGeom>
          <a:noFill/>
        </p:spPr>
        <p:txBody>
          <a:bodyPr wrap="square" rtlCol="0">
            <a:spAutoFit/>
          </a:bodyPr>
          <a:lstStyle/>
          <a:p>
            <a:r>
              <a:rPr lang="en-GB" sz="1000" dirty="0">
                <a:latin typeface="Sassoon Primary Infant" pitchFamily="2" charset="0"/>
              </a:rPr>
              <a:t>P.E. lessons with Mr Bromley will take place each </a:t>
            </a:r>
            <a:r>
              <a:rPr lang="en-GB" sz="1000" b="1" dirty="0">
                <a:latin typeface="Sassoon Primary Infant" pitchFamily="2" charset="0"/>
              </a:rPr>
              <a:t>Tuesday </a:t>
            </a:r>
            <a:r>
              <a:rPr lang="en-GB" sz="1000" dirty="0">
                <a:latin typeface="Sassoon Primary Infant" pitchFamily="2" charset="0"/>
              </a:rPr>
              <a:t>and </a:t>
            </a:r>
            <a:r>
              <a:rPr lang="en-GB" sz="1000" b="1" dirty="0">
                <a:latin typeface="Sassoon Primary Infant" pitchFamily="2" charset="0"/>
              </a:rPr>
              <a:t>Thursday</a:t>
            </a:r>
            <a:r>
              <a:rPr lang="en-GB" sz="1000" dirty="0">
                <a:latin typeface="Sassoon Primary Infant" pitchFamily="2" charset="0"/>
              </a:rPr>
              <a:t> afternoons.</a:t>
            </a:r>
          </a:p>
        </p:txBody>
      </p:sp>
      <p:sp>
        <p:nvSpPr>
          <p:cNvPr id="29" name="TextBox 28"/>
          <p:cNvSpPr txBox="1"/>
          <p:nvPr/>
        </p:nvSpPr>
        <p:spPr>
          <a:xfrm>
            <a:off x="5020574" y="790081"/>
            <a:ext cx="1603638" cy="553998"/>
          </a:xfrm>
          <a:prstGeom prst="rect">
            <a:avLst/>
          </a:prstGeom>
          <a:noFill/>
        </p:spPr>
        <p:txBody>
          <a:bodyPr wrap="square" rtlCol="0">
            <a:spAutoFit/>
          </a:bodyPr>
          <a:lstStyle/>
          <a:p>
            <a:r>
              <a:rPr lang="en-GB" sz="1000" dirty="0">
                <a:latin typeface="Sassoon Primary Infant" pitchFamily="2" charset="0"/>
              </a:rPr>
              <a:t>This term the children will be developing their basic ball skills.</a:t>
            </a:r>
          </a:p>
        </p:txBody>
      </p:sp>
      <p:pic>
        <p:nvPicPr>
          <p:cNvPr id="3" name="Picture 2" descr="Image result for football for children cartoon"/>
          <p:cNvPicPr>
            <a:picLocks noChangeAspect="1" noChangeArrowheads="1"/>
          </p:cNvPicPr>
          <p:nvPr/>
        </p:nvPicPr>
        <p:blipFill>
          <a:blip r:embed="rId6" cstate="print"/>
          <a:srcRect/>
          <a:stretch>
            <a:fillRect/>
          </a:stretch>
        </p:blipFill>
        <p:spPr bwMode="auto">
          <a:xfrm>
            <a:off x="3818481" y="952833"/>
            <a:ext cx="782232" cy="399808"/>
          </a:xfrm>
          <a:prstGeom prst="rect">
            <a:avLst/>
          </a:prstGeom>
          <a:noFill/>
        </p:spPr>
      </p:pic>
      <p:sp>
        <p:nvSpPr>
          <p:cNvPr id="32" name="Rounded Rectangle 31"/>
          <p:cNvSpPr/>
          <p:nvPr/>
        </p:nvSpPr>
        <p:spPr>
          <a:xfrm>
            <a:off x="3465859" y="3602516"/>
            <a:ext cx="3240000" cy="1465243"/>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33" name="Rectangle 32"/>
          <p:cNvSpPr/>
          <p:nvPr/>
        </p:nvSpPr>
        <p:spPr>
          <a:xfrm>
            <a:off x="4049930" y="3526372"/>
            <a:ext cx="1927131" cy="461665"/>
          </a:xfrm>
          <a:prstGeom prst="rect">
            <a:avLst/>
          </a:prstGeom>
        </p:spPr>
        <p:txBody>
          <a:bodyPr wrap="none">
            <a:spAutoFit/>
          </a:bodyPr>
          <a:lstStyle/>
          <a:p>
            <a:pPr algn="ctr"/>
            <a:r>
              <a:rPr lang="en-GB" sz="2400" u="sng" dirty="0">
                <a:latin typeface="KBDunkTank" panose="02000603000000000000" pitchFamily="2" charset="0"/>
                <a:ea typeface="KBDunkTank" panose="02000603000000000000" pitchFamily="2" charset="0"/>
              </a:rPr>
              <a:t>Times Tables</a:t>
            </a:r>
          </a:p>
        </p:txBody>
      </p:sp>
      <p:sp>
        <p:nvSpPr>
          <p:cNvPr id="34" name="TextBox 33"/>
          <p:cNvSpPr txBox="1"/>
          <p:nvPr/>
        </p:nvSpPr>
        <p:spPr>
          <a:xfrm>
            <a:off x="3514382" y="1776323"/>
            <a:ext cx="3200400" cy="861774"/>
          </a:xfrm>
          <a:prstGeom prst="rect">
            <a:avLst/>
          </a:prstGeom>
          <a:noFill/>
        </p:spPr>
        <p:txBody>
          <a:bodyPr wrap="square" rtlCol="0">
            <a:spAutoFit/>
          </a:bodyPr>
          <a:lstStyle/>
          <a:p>
            <a:r>
              <a:rPr lang="en-GB" sz="1000" dirty="0">
                <a:latin typeface="Sassoon Primary Infant" pitchFamily="2" charset="0"/>
              </a:rPr>
              <a:t>Over the course of the term we will be learning how to write our own programmes to create short games and to move floor turtles. We will also be developing our understanding of how to keep ourselves safe when using the internet and our own digital devices. </a:t>
            </a:r>
          </a:p>
        </p:txBody>
      </p:sp>
      <p:pic>
        <p:nvPicPr>
          <p:cNvPr id="4" name="Picture 6" descr="Image result for online safety"/>
          <p:cNvPicPr>
            <a:picLocks noChangeAspect="1" noChangeArrowheads="1"/>
          </p:cNvPicPr>
          <p:nvPr/>
        </p:nvPicPr>
        <p:blipFill>
          <a:blip r:embed="rId7" cstate="print"/>
          <a:srcRect/>
          <a:stretch>
            <a:fillRect/>
          </a:stretch>
        </p:blipFill>
        <p:spPr bwMode="auto">
          <a:xfrm>
            <a:off x="3973191" y="2753455"/>
            <a:ext cx="1144713" cy="593821"/>
          </a:xfrm>
          <a:prstGeom prst="rect">
            <a:avLst/>
          </a:prstGeom>
          <a:noFill/>
        </p:spPr>
      </p:pic>
      <p:sp>
        <p:nvSpPr>
          <p:cNvPr id="37" name="TextBox 36"/>
          <p:cNvSpPr txBox="1"/>
          <p:nvPr/>
        </p:nvSpPr>
        <p:spPr>
          <a:xfrm>
            <a:off x="132203" y="473222"/>
            <a:ext cx="3238791" cy="2631490"/>
          </a:xfrm>
          <a:prstGeom prst="rect">
            <a:avLst/>
          </a:prstGeom>
          <a:noFill/>
        </p:spPr>
        <p:txBody>
          <a:bodyPr wrap="square" rtlCol="0">
            <a:spAutoFit/>
          </a:bodyPr>
          <a:lstStyle/>
          <a:p>
            <a:r>
              <a:rPr lang="en-GB" sz="1100" dirty="0">
                <a:latin typeface="Sassoon Primary Infant" pitchFamily="2" charset="0"/>
              </a:rPr>
              <a:t>This term in Science we will be learning about the different properties and purposes of materials. We will be investigating the best waterproof materials and the materials that float. </a:t>
            </a: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endParaRPr lang="en-GB" sz="1100" dirty="0">
              <a:latin typeface="Sassoon Primary Infant" pitchFamily="2" charset="0"/>
            </a:endParaRPr>
          </a:p>
          <a:p>
            <a:r>
              <a:rPr lang="en-GB" sz="1100" dirty="0">
                <a:latin typeface="Sassoon Primary Infant" pitchFamily="2" charset="0"/>
              </a:rPr>
              <a:t>We will also learn about different Scientists and Inventors and how they have changed the world because of their ingenious ideas and developments. </a:t>
            </a:r>
          </a:p>
        </p:txBody>
      </p:sp>
      <p:sp>
        <p:nvSpPr>
          <p:cNvPr id="40" name="TextBox 39"/>
          <p:cNvSpPr txBox="1"/>
          <p:nvPr/>
        </p:nvSpPr>
        <p:spPr>
          <a:xfrm>
            <a:off x="3534895" y="3913517"/>
            <a:ext cx="3129758" cy="1169551"/>
          </a:xfrm>
          <a:prstGeom prst="rect">
            <a:avLst/>
          </a:prstGeom>
          <a:noFill/>
        </p:spPr>
        <p:txBody>
          <a:bodyPr wrap="square" rtlCol="0">
            <a:spAutoFit/>
          </a:bodyPr>
          <a:lstStyle/>
          <a:p>
            <a:r>
              <a:rPr lang="en-GB" sz="1000" dirty="0">
                <a:latin typeface="Sassoon Primary Infant" pitchFamily="2" charset="0"/>
              </a:rPr>
              <a:t>It is important that the children begin to develop the ability to recall times tables facts. This term we are focusing on learning the 2x and 10x table. They need to be able to know the multiplication fact (2 X3 = 6) and also the matching division fact ( 6 divided by 2 = 3 and 6 divided by 3 is 2). There are many games, songs and apps that you can use to support your child’s learning.</a:t>
            </a:r>
            <a:r>
              <a:rPr lang="en-GB" sz="1000" dirty="0">
                <a:solidFill>
                  <a:srgbClr val="FF0000"/>
                </a:solidFill>
                <a:latin typeface="Sassoon Primary Infant" pitchFamily="2" charset="0"/>
              </a:rPr>
              <a:t> </a:t>
            </a:r>
            <a:endParaRPr lang="en-GB" sz="1000" dirty="0">
              <a:latin typeface="Sassoon Primary Infant" pitchFamily="2" charset="0"/>
            </a:endParaRPr>
          </a:p>
        </p:txBody>
      </p:sp>
      <p:sp>
        <p:nvSpPr>
          <p:cNvPr id="41" name="Rounded Rectangle 40"/>
          <p:cNvSpPr/>
          <p:nvPr/>
        </p:nvSpPr>
        <p:spPr>
          <a:xfrm>
            <a:off x="137088" y="7098159"/>
            <a:ext cx="3240000" cy="232940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00"/>
          </a:p>
        </p:txBody>
      </p:sp>
      <p:sp>
        <p:nvSpPr>
          <p:cNvPr id="42" name="TextBox 41"/>
          <p:cNvSpPr txBox="1"/>
          <p:nvPr/>
        </p:nvSpPr>
        <p:spPr>
          <a:xfrm>
            <a:off x="201486" y="7168435"/>
            <a:ext cx="3199355" cy="2185214"/>
          </a:xfrm>
          <a:prstGeom prst="rect">
            <a:avLst/>
          </a:prstGeom>
          <a:noFill/>
        </p:spPr>
        <p:txBody>
          <a:bodyPr wrap="square" rtlCol="0">
            <a:spAutoFit/>
          </a:bodyPr>
          <a:lstStyle/>
          <a:p>
            <a:pPr algn="ctr"/>
            <a:r>
              <a:rPr lang="en-GB" sz="1600" u="sng" dirty="0">
                <a:latin typeface="KBDunkTank" panose="02000603000000000000" pitchFamily="2" charset="0"/>
                <a:ea typeface="KBDunkTank" panose="02000603000000000000" pitchFamily="2" charset="0"/>
              </a:rPr>
              <a:t>How Can we Help at Home?</a:t>
            </a:r>
          </a:p>
          <a:p>
            <a:endParaRPr lang="en-GB" sz="1200" u="sng" dirty="0"/>
          </a:p>
          <a:p>
            <a:pPr>
              <a:buFont typeface="Arial" pitchFamily="34" charset="0"/>
              <a:buChar char="•"/>
            </a:pPr>
            <a:r>
              <a:rPr lang="en-GB" sz="1200" dirty="0">
                <a:latin typeface="Sassoon Primary Infant" pitchFamily="2" charset="0"/>
              </a:rPr>
              <a:t>Use the internet or visit the library to research our Titanic topic. </a:t>
            </a:r>
          </a:p>
          <a:p>
            <a:pPr>
              <a:buFont typeface="Arial" pitchFamily="34" charset="0"/>
              <a:buChar char="•"/>
            </a:pPr>
            <a:r>
              <a:rPr lang="en-GB" sz="1200" dirty="0">
                <a:latin typeface="Sassoon Primary Infant" pitchFamily="2" charset="0"/>
              </a:rPr>
              <a:t>Share a book together regularly and talk about what you have read. </a:t>
            </a:r>
          </a:p>
          <a:p>
            <a:pPr>
              <a:buFont typeface="Arial" pitchFamily="34" charset="0"/>
              <a:buChar char="•"/>
            </a:pPr>
            <a:r>
              <a:rPr lang="en-GB" sz="1200" dirty="0">
                <a:latin typeface="Sassoon Primary Infant" pitchFamily="2" charset="0"/>
              </a:rPr>
              <a:t>Read a range of different types of books as often as you can to expand vocabulary and understanding of different types of text. </a:t>
            </a:r>
          </a:p>
          <a:p>
            <a:pPr>
              <a:buFont typeface="Arial" pitchFamily="34" charset="0"/>
              <a:buChar char="•"/>
            </a:pPr>
            <a:r>
              <a:rPr lang="en-GB" sz="1200" dirty="0">
                <a:latin typeface="Sassoon Primary Infant" pitchFamily="2" charset="0"/>
              </a:rPr>
              <a:t>Practise multiplication and division facts regularly and at speed at home</a:t>
            </a:r>
          </a:p>
        </p:txBody>
      </p:sp>
      <p:pic>
        <p:nvPicPr>
          <p:cNvPr id="45" name="Picture 5" descr="Image result for Questions">
            <a:extLst>
              <a:ext uri="{FF2B5EF4-FFF2-40B4-BE49-F238E27FC236}">
                <a16:creationId xmlns:a16="http://schemas.microsoft.com/office/drawing/2014/main" id="{ECFC694E-7E53-4DB0-A470-FFEFFF13C423}"/>
              </a:ext>
            </a:extLst>
          </p:cNvPr>
          <p:cNvPicPr>
            <a:picLocks noChangeAspect="1" noChangeArrowheads="1"/>
          </p:cNvPicPr>
          <p:nvPr/>
        </p:nvPicPr>
        <p:blipFill rotWithShape="1">
          <a:blip r:embed="rId5" cstate="print"/>
          <a:srcRect l="18116" r="21306"/>
          <a:stretch/>
        </p:blipFill>
        <p:spPr bwMode="auto">
          <a:xfrm>
            <a:off x="3579280" y="8518867"/>
            <a:ext cx="1054310" cy="756556"/>
          </a:xfrm>
          <a:prstGeom prst="rect">
            <a:avLst/>
          </a:prstGeom>
          <a:noFill/>
        </p:spPr>
      </p:pic>
      <p:pic>
        <p:nvPicPr>
          <p:cNvPr id="6" name="Picture 5">
            <a:extLst>
              <a:ext uri="{FF2B5EF4-FFF2-40B4-BE49-F238E27FC236}">
                <a16:creationId xmlns:a16="http://schemas.microsoft.com/office/drawing/2014/main" id="{E4A4D91E-08DE-4FE3-88F2-FDB1ACE9E280}"/>
              </a:ext>
            </a:extLst>
          </p:cNvPr>
          <p:cNvPicPr>
            <a:picLocks noChangeAspect="1"/>
          </p:cNvPicPr>
          <p:nvPr/>
        </p:nvPicPr>
        <p:blipFill>
          <a:blip r:embed="rId8"/>
          <a:stretch>
            <a:fillRect/>
          </a:stretch>
        </p:blipFill>
        <p:spPr>
          <a:xfrm>
            <a:off x="641403" y="1250276"/>
            <a:ext cx="2270171" cy="1259530"/>
          </a:xfrm>
          <a:prstGeom prst="rect">
            <a:avLst/>
          </a:prstGeom>
        </p:spPr>
      </p:pic>
    </p:spTree>
    <p:extLst>
      <p:ext uri="{BB962C8B-B14F-4D97-AF65-F5344CB8AC3E}">
        <p14:creationId xmlns:p14="http://schemas.microsoft.com/office/powerpoint/2010/main" val="11471669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1724</TotalTime>
  <Words>999</Words>
  <Application>Microsoft Office PowerPoint</Application>
  <PresentationFormat>A4 Paper (210x297 mm)</PresentationFormat>
  <Paragraphs>73</Paragraphs>
  <Slides>2</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Calibri Light</vt:lpstr>
      <vt:lpstr>KBDunkTank</vt:lpstr>
      <vt:lpstr>Sassoon Primary Infant</vt:lpstr>
      <vt:lpstr>SassoonPrimaryInfant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McNeill</dc:creator>
  <cp:lastModifiedBy>Hannah Wilson</cp:lastModifiedBy>
  <cp:revision>97</cp:revision>
  <cp:lastPrinted>2019-09-06T12:45:09Z</cp:lastPrinted>
  <dcterms:created xsi:type="dcterms:W3CDTF">2017-07-09T15:46:33Z</dcterms:created>
  <dcterms:modified xsi:type="dcterms:W3CDTF">2019-09-06T12:51:57Z</dcterms:modified>
</cp:coreProperties>
</file>